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87" r:id="rId3"/>
    <p:sldId id="348" r:id="rId4"/>
    <p:sldId id="257" r:id="rId5"/>
    <p:sldId id="258" r:id="rId6"/>
    <p:sldId id="411" r:id="rId7"/>
    <p:sldId id="412" r:id="rId8"/>
    <p:sldId id="414" r:id="rId9"/>
    <p:sldId id="347" r:id="rId10"/>
    <p:sldId id="350" r:id="rId11"/>
    <p:sldId id="274" r:id="rId12"/>
    <p:sldId id="423" r:id="rId13"/>
    <p:sldId id="431" r:id="rId14"/>
    <p:sldId id="428" r:id="rId15"/>
    <p:sldId id="272" r:id="rId16"/>
    <p:sldId id="440" r:id="rId17"/>
    <p:sldId id="273" r:id="rId18"/>
    <p:sldId id="312" r:id="rId19"/>
    <p:sldId id="360" r:id="rId20"/>
    <p:sldId id="430" r:id="rId21"/>
    <p:sldId id="262" r:id="rId22"/>
    <p:sldId id="264" r:id="rId23"/>
    <p:sldId id="409" r:id="rId24"/>
    <p:sldId id="399" r:id="rId25"/>
    <p:sldId id="388" r:id="rId26"/>
    <p:sldId id="353" r:id="rId27"/>
    <p:sldId id="397" r:id="rId28"/>
    <p:sldId id="354" r:id="rId29"/>
    <p:sldId id="391" r:id="rId30"/>
    <p:sldId id="406" r:id="rId31"/>
    <p:sldId id="390" r:id="rId32"/>
    <p:sldId id="393" r:id="rId33"/>
    <p:sldId id="394" r:id="rId34"/>
    <p:sldId id="395" r:id="rId35"/>
    <p:sldId id="396" r:id="rId36"/>
    <p:sldId id="325" r:id="rId37"/>
    <p:sldId id="362" r:id="rId38"/>
    <p:sldId id="363" r:id="rId39"/>
    <p:sldId id="364" r:id="rId40"/>
    <p:sldId id="380" r:id="rId41"/>
    <p:sldId id="366" r:id="rId42"/>
    <p:sldId id="365" r:id="rId43"/>
    <p:sldId id="279" r:id="rId44"/>
    <p:sldId id="280" r:id="rId45"/>
    <p:sldId id="367" r:id="rId46"/>
    <p:sldId id="369" r:id="rId47"/>
    <p:sldId id="370" r:id="rId48"/>
    <p:sldId id="374" r:id="rId49"/>
    <p:sldId id="373" r:id="rId50"/>
    <p:sldId id="298" r:id="rId51"/>
    <p:sldId id="372" r:id="rId52"/>
    <p:sldId id="259" r:id="rId53"/>
    <p:sldId id="260" r:id="rId54"/>
    <p:sldId id="271" r:id="rId55"/>
    <p:sldId id="266" r:id="rId56"/>
    <p:sldId id="267" r:id="rId57"/>
    <p:sldId id="415" r:id="rId58"/>
    <p:sldId id="417" r:id="rId59"/>
    <p:sldId id="265" r:id="rId60"/>
    <p:sldId id="269" r:id="rId61"/>
    <p:sldId id="433" r:id="rId62"/>
    <p:sldId id="332" r:id="rId63"/>
    <p:sldId id="286" r:id="rId64"/>
    <p:sldId id="346" r:id="rId65"/>
    <p:sldId id="340" r:id="rId66"/>
    <p:sldId id="345" r:id="rId67"/>
    <p:sldId id="434" r:id="rId68"/>
    <p:sldId id="407" r:id="rId69"/>
    <p:sldId id="408" r:id="rId70"/>
    <p:sldId id="289" r:id="rId71"/>
    <p:sldId id="376" r:id="rId72"/>
    <p:sldId id="435" r:id="rId73"/>
    <p:sldId id="403" r:id="rId74"/>
    <p:sldId id="441" r:id="rId75"/>
    <p:sldId id="442" r:id="rId76"/>
    <p:sldId id="327" r:id="rId77"/>
    <p:sldId id="419" r:id="rId78"/>
    <p:sldId id="418" r:id="rId79"/>
    <p:sldId id="420" r:id="rId80"/>
    <p:sldId id="378" r:id="rId81"/>
    <p:sldId id="379" r:id="rId82"/>
    <p:sldId id="278" r:id="rId83"/>
    <p:sldId id="287" r:id="rId84"/>
    <p:sldId id="422" r:id="rId85"/>
    <p:sldId id="288" r:id="rId86"/>
    <p:sldId id="302" r:id="rId87"/>
    <p:sldId id="439" r:id="rId88"/>
    <p:sldId id="320" r:id="rId89"/>
    <p:sldId id="293" r:id="rId90"/>
    <p:sldId id="297" r:id="rId91"/>
    <p:sldId id="294" r:id="rId92"/>
    <p:sldId id="424" r:id="rId93"/>
    <p:sldId id="304" r:id="rId94"/>
    <p:sldId id="305" r:id="rId95"/>
    <p:sldId id="321" r:id="rId96"/>
    <p:sldId id="436" r:id="rId97"/>
    <p:sldId id="426" r:id="rId98"/>
    <p:sldId id="308" r:id="rId99"/>
    <p:sldId id="437" r:id="rId100"/>
    <p:sldId id="315" r:id="rId101"/>
    <p:sldId id="322" r:id="rId102"/>
    <p:sldId id="324" r:id="rId103"/>
    <p:sldId id="303" r:id="rId104"/>
    <p:sldId id="323" r:id="rId10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86" d="100"/>
          <a:sy n="86" d="100"/>
        </p:scale>
        <p:origin x="3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8/14/2020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8/14/2020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8/14/2020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8/14/2020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8/14/2020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8/14/2020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8/14/2020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8" Type="http://schemas.openxmlformats.org/officeDocument/2006/relationships/hyperlink" Target="https://www.google.com/search?rlz=1C1GCEU_enUS904US904&amp;ei=DdQpX-W7LcLEtQbow6ygBg&amp;q=pinal+douglas+az&amp;oq=pinal+douglas+az&amp;gs_lcp=CgZwc3ktYWIQA1Ct3gRYkO0EYLTvBGgAcAB4AIABqwmIAasJkgEDNy0xmAEAoAEBqgEHZ3dzLXdpesABAQ&amp;sclient=psy-ab&amp;ved=0ahUKEwil9rr_v4LrAhVCYs0KHeghC2QQ4dUDCAw&amp;uact=5" TargetMode="External"/><Relationship Id="rId3" Type="http://schemas.openxmlformats.org/officeDocument/2006/relationships/hyperlink" Target="https://www.google.com/search?rlz=1C1GCEU_enUS904US904&amp;q=community+intervention+associates+douglas+phone&amp;ludocid=3463104954110194413&amp;sa=X&amp;ved=2ahUKEwil9rr_v4LrAhVCYs0KHeghC2QQ6BMwEXoECBYQBQ" TargetMode="External"/><Relationship Id="rId7" Type="http://schemas.openxmlformats.org/officeDocument/2006/relationships/hyperlink" Target="https://www.google.com/search?rlz=1C1GCEU_enUS904US904&amp;q=pinal+hispanic+council+douglas+phone&amp;ludocid=2207138703988483676&amp;sa=X&amp;ved=2ahUKEwiR3fGmwILrAhXLB80KHWNDApIQ6BMwEnoECBQQDA" TargetMode="External"/><Relationship Id="rId2" Type="http://schemas.openxmlformats.org/officeDocument/2006/relationships/hyperlink" Target="https://www.google.com/search?rlz=1C1GCEU_enUS904US904&amp;q=community+intervention+associates+douglas+address&amp;stick=H4sIAAAAAAAAAOPgE-LWT9c3LCkwsMjOMNeSzU620s_JT04syczPgzOsElNSilKLixexGibn5-aW5mWWVCpk5pWkFpWl5oEUKCQWF-cnZyaWpBYrpOSXpuckFitA9QAAaRGsEWIAAAA&amp;ludocid=3463104954110194413&amp;sa=X&amp;ved=2ahUKEwil9rr_v4LrAhVCYs0KHeghC2QQ6BMwEHoECBYQAg" TargetMode="External"/><Relationship Id="rId1" Type="http://schemas.openxmlformats.org/officeDocument/2006/relationships/slideLayout" Target="../slideLayouts/slideLayout5.xml"/><Relationship Id="rId6" Type="http://schemas.openxmlformats.org/officeDocument/2006/relationships/hyperlink" Target="https://www.google.com/search?rlz=1C1GCEU_enUS904US904&amp;q=pinal+hispanic+council+douglas+address&amp;stick=H4sIAAAAAAAAAOPgE-LWT9c3LMlKLzTILtaSzU620s_JT04syczPgzOsElNSilKLixexqhVk5iXmKGRkFhck5mUmKyTnl-YlZ-YopOSXpuckFitAFQIACy7GP1cAAAA&amp;ludocid=2207138703988483676&amp;sa=X&amp;ved=2ahUKEwiR3fGmwILrAhXLB80KHWNDApIQ6BMwEHoECBQQAg" TargetMode="External"/><Relationship Id="rId5" Type="http://schemas.openxmlformats.org/officeDocument/2006/relationships/hyperlink" Target="https://www.pinalhispaniccouncil.org/" TargetMode="External"/><Relationship Id="rId10" Type="http://schemas.openxmlformats.org/officeDocument/2006/relationships/image" Target="../media/image25.jpeg"/><Relationship Id="rId4" Type="http://schemas.openxmlformats.org/officeDocument/2006/relationships/hyperlink" Target="https://www.google.com/search?q=community+intervention+associates+douglas+az&amp;rlz=1C1GCEU_enUS904US904&amp;oq=community+intervention+associates+douglas+az&amp;aqs=chrome..69i57j46l2j0l4.10489j0j4&amp;sourceid=chrome&amp;ie=UTF-8" TargetMode="External"/><Relationship Id="rId9" Type="http://schemas.openxmlformats.org/officeDocument/2006/relationships/image" Target="../media/image23.jpeg"/></Relationships>
</file>

<file path=ppt/slides/_rels/slide102.xml.rels><?xml version="1.0" encoding="UTF-8" standalone="yes"?>
<Relationships xmlns="http://schemas.openxmlformats.org/package/2006/relationships"><Relationship Id="rId3" Type="http://schemas.openxmlformats.org/officeDocument/2006/relationships/hyperlink" Target="https://www.azed.gov/" TargetMode="External"/><Relationship Id="rId2" Type="http://schemas.openxmlformats.org/officeDocument/2006/relationships/hyperlink" Target="https://www.cdc.gov/" TargetMode="External"/><Relationship Id="rId1" Type="http://schemas.openxmlformats.org/officeDocument/2006/relationships/slideLayout" Target="../slideLayouts/slideLayout2.xml"/><Relationship Id="rId5" Type="http://schemas.openxmlformats.org/officeDocument/2006/relationships/hyperlink" Target="https://seahec.org/programs/community-initiatives/covid19_local/" TargetMode="External"/><Relationship Id="rId4" Type="http://schemas.openxmlformats.org/officeDocument/2006/relationships/hyperlink" Target="https://www.oaa-k12.org/"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mailto:amoran@oaak12.org" TargetMode="External"/><Relationship Id="rId2" Type="http://schemas.openxmlformats.org/officeDocument/2006/relationships/hyperlink" Target="mailto:jfrisby@oaak12.org" TargetMode="External"/><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phartman@oaak12.org" TargetMode="External"/><Relationship Id="rId2" Type="http://schemas.openxmlformats.org/officeDocument/2006/relationships/hyperlink" Target="mailto:jfrisby@oaak12.or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wscripps.brightspotcdn.com/58/4c/208b4ddd4734b77cddac4ca1df10/board-of-supervisors-masks.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cdc.gov/coronavirus/2019-ncov/prevent-getting-sick/diy-cloth-face-coverings.html"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www.cdc.gov/coronavirus/2019-ncov/prevent-getting-sick/how-to-wear-cloth-face-coverings.html" TargetMode="External"/><Relationship Id="rId2" Type="http://schemas.openxmlformats.org/officeDocument/2006/relationships/hyperlink" Target="https://www.cdc.gov/coronavirus/2019-ncov/prevent-getting-sick/diy-cloth-face-coverings.html" TargetMode="Externa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hyperlink" Target="https://www.cdc.gov/coronavirus/2019-ncov/community/organizations/cleaning-disinfection.html" TargetMode="Externa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2" Type="http://schemas.openxmlformats.org/officeDocument/2006/relationships/hyperlink" Target="http://www.oaak12.org/" TargetMode="Externa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A3C72-BF8B-4ED6-8D13-B68E73AB03ED}"/>
              </a:ext>
            </a:extLst>
          </p:cNvPr>
          <p:cNvSpPr>
            <a:spLocks noGrp="1"/>
          </p:cNvSpPr>
          <p:nvPr>
            <p:ph type="ctrTitle"/>
          </p:nvPr>
        </p:nvSpPr>
        <p:spPr>
          <a:xfrm>
            <a:off x="545254" y="2963332"/>
            <a:ext cx="11101492" cy="2561167"/>
          </a:xfrm>
        </p:spPr>
        <p:txBody>
          <a:bodyPr/>
          <a:lstStyle/>
          <a:p>
            <a:pPr algn="ctr"/>
            <a:r>
              <a:rPr lang="en-US" dirty="0"/>
              <a:t>Omega Alpha Academy </a:t>
            </a:r>
            <a:br>
              <a:rPr lang="en-US" dirty="0"/>
            </a:br>
            <a:r>
              <a:rPr lang="en-US" dirty="0"/>
              <a:t>2020-2021: </a:t>
            </a:r>
            <a:br>
              <a:rPr lang="en-US" dirty="0"/>
            </a:br>
            <a:r>
              <a:rPr lang="en-US" dirty="0"/>
              <a:t>Reopening Contingency  Plan</a:t>
            </a:r>
          </a:p>
        </p:txBody>
      </p:sp>
      <p:sp>
        <p:nvSpPr>
          <p:cNvPr id="3" name="Subtitle 2">
            <a:extLst>
              <a:ext uri="{FF2B5EF4-FFF2-40B4-BE49-F238E27FC236}">
                <a16:creationId xmlns:a16="http://schemas.microsoft.com/office/drawing/2014/main" id="{CB112562-136C-4865-87E9-2BE463180BEC}"/>
              </a:ext>
            </a:extLst>
          </p:cNvPr>
          <p:cNvSpPr>
            <a:spLocks noGrp="1"/>
          </p:cNvSpPr>
          <p:nvPr>
            <p:ph type="subTitle" idx="1"/>
          </p:nvPr>
        </p:nvSpPr>
        <p:spPr>
          <a:xfrm>
            <a:off x="514775" y="5884663"/>
            <a:ext cx="1949025" cy="499534"/>
          </a:xfrm>
        </p:spPr>
        <p:txBody>
          <a:bodyPr/>
          <a:lstStyle/>
          <a:p>
            <a:r>
              <a:rPr lang="en-US" dirty="0"/>
              <a:t>August 5, 2020</a:t>
            </a:r>
          </a:p>
        </p:txBody>
      </p:sp>
      <p:sp>
        <p:nvSpPr>
          <p:cNvPr id="4" name="TextBox 3">
            <a:extLst>
              <a:ext uri="{FF2B5EF4-FFF2-40B4-BE49-F238E27FC236}">
                <a16:creationId xmlns:a16="http://schemas.microsoft.com/office/drawing/2014/main" id="{F31C8744-BF33-44BF-B663-8DC71771BD4C}"/>
              </a:ext>
            </a:extLst>
          </p:cNvPr>
          <p:cNvSpPr txBox="1"/>
          <p:nvPr/>
        </p:nvSpPr>
        <p:spPr>
          <a:xfrm>
            <a:off x="7006425" y="1973094"/>
            <a:ext cx="2802370" cy="369332"/>
          </a:xfrm>
          <a:prstGeom prst="rect">
            <a:avLst/>
          </a:prstGeom>
          <a:noFill/>
        </p:spPr>
        <p:txBody>
          <a:bodyPr wrap="none" rtlCol="0">
            <a:spAutoFit/>
          </a:bodyPr>
          <a:lstStyle/>
          <a:p>
            <a:r>
              <a:rPr lang="en-US" dirty="0">
                <a:solidFill>
                  <a:schemeClr val="bg1"/>
                </a:solidFill>
              </a:rPr>
              <a:t>One School, One Goal!</a:t>
            </a:r>
          </a:p>
        </p:txBody>
      </p:sp>
      <p:pic>
        <p:nvPicPr>
          <p:cNvPr id="9" name="Picture 8">
            <a:extLst>
              <a:ext uri="{FF2B5EF4-FFF2-40B4-BE49-F238E27FC236}">
                <a16:creationId xmlns:a16="http://schemas.microsoft.com/office/drawing/2014/main" id="{B79589C1-11A1-497C-87E3-9C168F98427A}"/>
              </a:ext>
            </a:extLst>
          </p:cNvPr>
          <p:cNvPicPr>
            <a:picLocks noChangeAspect="1"/>
          </p:cNvPicPr>
          <p:nvPr/>
        </p:nvPicPr>
        <p:blipFill>
          <a:blip r:embed="rId2"/>
          <a:stretch>
            <a:fillRect/>
          </a:stretch>
        </p:blipFill>
        <p:spPr>
          <a:xfrm>
            <a:off x="4759537" y="762030"/>
            <a:ext cx="2181859" cy="2181859"/>
          </a:xfrm>
          <a:prstGeom prst="rect">
            <a:avLst/>
          </a:prstGeom>
        </p:spPr>
      </p:pic>
    </p:spTree>
    <p:extLst>
      <p:ext uri="{BB962C8B-B14F-4D97-AF65-F5344CB8AC3E}">
        <p14:creationId xmlns:p14="http://schemas.microsoft.com/office/powerpoint/2010/main" val="68166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9AEFD-EF66-4CA4-ADD6-4BC3CA572012}"/>
              </a:ext>
            </a:extLst>
          </p:cNvPr>
          <p:cNvSpPr>
            <a:spLocks noGrp="1"/>
          </p:cNvSpPr>
          <p:nvPr>
            <p:ph type="title"/>
          </p:nvPr>
        </p:nvSpPr>
        <p:spPr/>
        <p:txBody>
          <a:bodyPr/>
          <a:lstStyle/>
          <a:p>
            <a:pPr algn="ctr"/>
            <a:r>
              <a:rPr lang="en-US" sz="6000" dirty="0">
                <a:latin typeface="Times New Roman" panose="02020603050405020304" pitchFamily="18" charset="0"/>
                <a:cs typeface="Times New Roman" panose="02020603050405020304" pitchFamily="18" charset="0"/>
              </a:rPr>
              <a:t>Next Steps</a:t>
            </a:r>
          </a:p>
        </p:txBody>
      </p:sp>
      <p:sp>
        <p:nvSpPr>
          <p:cNvPr id="3" name="TextBox 2">
            <a:extLst>
              <a:ext uri="{FF2B5EF4-FFF2-40B4-BE49-F238E27FC236}">
                <a16:creationId xmlns:a16="http://schemas.microsoft.com/office/drawing/2014/main" id="{CD504908-F51B-4012-AC01-769B7F3BCAEF}"/>
              </a:ext>
            </a:extLst>
          </p:cNvPr>
          <p:cNvSpPr txBox="1"/>
          <p:nvPr/>
        </p:nvSpPr>
        <p:spPr>
          <a:xfrm>
            <a:off x="505601" y="3253222"/>
            <a:ext cx="11180797" cy="332398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the spring, the goal was to provide flexibility and rigorous instruction model as our school, community and families learned how to navigate through the COVID-19 crisis.</a:t>
            </a:r>
          </a:p>
          <a:p>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Activities for social/emotional learning will be provided to assist in building community in a distance learning environment.</a:t>
            </a:r>
          </a:p>
          <a:p>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Support for student wellness will include mental and health services whenever necessary.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663376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FB4C-B177-45FD-98F1-FC8751CB2189}"/>
              </a:ext>
            </a:extLst>
          </p:cNvPr>
          <p:cNvSpPr>
            <a:spLocks noGrp="1"/>
          </p:cNvSpPr>
          <p:nvPr>
            <p:ph type="title"/>
          </p:nvPr>
        </p:nvSpPr>
        <p:spPr/>
        <p:txBody>
          <a:bodyPr/>
          <a:lstStyle/>
          <a:p>
            <a:r>
              <a:rPr lang="en-US" dirty="0"/>
              <a:t>Focus on Mental Health</a:t>
            </a:r>
          </a:p>
        </p:txBody>
      </p:sp>
      <p:sp>
        <p:nvSpPr>
          <p:cNvPr id="4" name="Content Placeholder 3">
            <a:extLst>
              <a:ext uri="{FF2B5EF4-FFF2-40B4-BE49-F238E27FC236}">
                <a16:creationId xmlns:a16="http://schemas.microsoft.com/office/drawing/2014/main" id="{011F762E-AF22-4FE3-9931-AF2C21D5229E}"/>
              </a:ext>
            </a:extLst>
          </p:cNvPr>
          <p:cNvSpPr>
            <a:spLocks noGrp="1"/>
          </p:cNvSpPr>
          <p:nvPr>
            <p:ph sz="half" idx="2"/>
          </p:nvPr>
        </p:nvSpPr>
        <p:spPr>
          <a:xfrm>
            <a:off x="1154954" y="3569602"/>
            <a:ext cx="4825158" cy="2450199"/>
          </a:xfrm>
        </p:spPr>
        <p:txBody>
          <a:bodyPr>
            <a:normAutofit lnSpcReduction="10000"/>
          </a:bodyPr>
          <a:lstStyle/>
          <a:p>
            <a:r>
              <a:rPr lang="en-US" dirty="0"/>
              <a:t>HOME LEAs should educate and support families on identifying the indicators that signal staff and students are suffering from anxiety, depression, or lack of coping strategies. </a:t>
            </a:r>
          </a:p>
          <a:p>
            <a:r>
              <a:rPr lang="en-US" dirty="0"/>
              <a:t>Families should be provided with resources and contact information for community mental health resources.</a:t>
            </a:r>
          </a:p>
        </p:txBody>
      </p:sp>
      <p:sp>
        <p:nvSpPr>
          <p:cNvPr id="6" name="Content Placeholder 5">
            <a:extLst>
              <a:ext uri="{FF2B5EF4-FFF2-40B4-BE49-F238E27FC236}">
                <a16:creationId xmlns:a16="http://schemas.microsoft.com/office/drawing/2014/main" id="{70E31B34-CD60-41BB-A977-FD9AC7B49ABA}"/>
              </a:ext>
            </a:extLst>
          </p:cNvPr>
          <p:cNvSpPr>
            <a:spLocks noGrp="1"/>
          </p:cNvSpPr>
          <p:nvPr>
            <p:ph sz="quarter" idx="4"/>
          </p:nvPr>
        </p:nvSpPr>
        <p:spPr>
          <a:xfrm>
            <a:off x="6208711" y="3576530"/>
            <a:ext cx="4825159" cy="2840039"/>
          </a:xfrm>
        </p:spPr>
        <p:txBody>
          <a:bodyPr>
            <a:normAutofit lnSpcReduction="10000"/>
          </a:bodyPr>
          <a:lstStyle/>
          <a:p>
            <a:r>
              <a:rPr lang="en-US" dirty="0"/>
              <a:t>SCHOOL LEAs should ensure that all staff is trained on identifying the indicators that signal staff and students are suffering from anxiety, depression or lack of coping strategies. </a:t>
            </a:r>
          </a:p>
          <a:p>
            <a:r>
              <a:rPr lang="en-US" dirty="0"/>
              <a:t>Staff should be provided with resources and contact information for community mental health resources.</a:t>
            </a:r>
          </a:p>
        </p:txBody>
      </p:sp>
      <p:pic>
        <p:nvPicPr>
          <p:cNvPr id="7" name="Picture 2" descr="Simple silhouette icon button ... | Stock vector | Colourbox">
            <a:extLst>
              <a:ext uri="{FF2B5EF4-FFF2-40B4-BE49-F238E27FC236}">
                <a16:creationId xmlns:a16="http://schemas.microsoft.com/office/drawing/2014/main" id="{19376C0A-56FC-47D4-9D40-C1BBBBDA2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154" y="2206732"/>
            <a:ext cx="2234569" cy="13697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Free Icons Png - School Symbol On Map PNG Image | Transparent PNG ...">
            <a:extLst>
              <a:ext uri="{FF2B5EF4-FFF2-40B4-BE49-F238E27FC236}">
                <a16:creationId xmlns:a16="http://schemas.microsoft.com/office/drawing/2014/main" id="{4A913534-8E44-41D1-B763-B99802A9DA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916" y="2346960"/>
            <a:ext cx="2190750" cy="108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6367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FB4C-B177-45FD-98F1-FC8751CB2189}"/>
              </a:ext>
            </a:extLst>
          </p:cNvPr>
          <p:cNvSpPr>
            <a:spLocks noGrp="1"/>
          </p:cNvSpPr>
          <p:nvPr>
            <p:ph type="title"/>
          </p:nvPr>
        </p:nvSpPr>
        <p:spPr/>
        <p:txBody>
          <a:bodyPr/>
          <a:lstStyle/>
          <a:p>
            <a:r>
              <a:rPr lang="en-US" dirty="0"/>
              <a:t>Focus on Mental Health</a:t>
            </a:r>
          </a:p>
        </p:txBody>
      </p:sp>
      <p:sp>
        <p:nvSpPr>
          <p:cNvPr id="4" name="Content Placeholder 3">
            <a:extLst>
              <a:ext uri="{FF2B5EF4-FFF2-40B4-BE49-F238E27FC236}">
                <a16:creationId xmlns:a16="http://schemas.microsoft.com/office/drawing/2014/main" id="{011F762E-AF22-4FE3-9931-AF2C21D5229E}"/>
              </a:ext>
            </a:extLst>
          </p:cNvPr>
          <p:cNvSpPr>
            <a:spLocks noGrp="1"/>
          </p:cNvSpPr>
          <p:nvPr>
            <p:ph sz="half" idx="2"/>
          </p:nvPr>
        </p:nvSpPr>
        <p:spPr>
          <a:xfrm>
            <a:off x="893555" y="3555095"/>
            <a:ext cx="4825158" cy="3219818"/>
          </a:xfrm>
        </p:spPr>
        <p:txBody>
          <a:bodyPr>
            <a:normAutofit fontScale="92500" lnSpcReduction="10000"/>
          </a:bodyPr>
          <a:lstStyle/>
          <a:p>
            <a:pPr marL="0" indent="0">
              <a:buNone/>
            </a:pPr>
            <a:r>
              <a:rPr lang="en-US" sz="1600" b="1" dirty="0">
                <a:solidFill>
                  <a:schemeClr val="tx1"/>
                </a:solidFill>
                <a:latin typeface="Times New Roman" panose="02020603050405020304" pitchFamily="18" charset="0"/>
                <a:cs typeface="Times New Roman" panose="02020603050405020304" pitchFamily="18" charset="0"/>
              </a:rPr>
              <a:t>Community Health Associates:</a:t>
            </a:r>
          </a:p>
          <a:p>
            <a:pPr lvl="1">
              <a:buFont typeface="Arial" panose="020B0604020202020204" pitchFamily="34" charset="0"/>
              <a:buChar char="•"/>
            </a:pPr>
            <a:r>
              <a:rPr lang="en-US" sz="1400" b="1"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Address</a:t>
            </a:r>
            <a:r>
              <a:rPr lang="en-US" sz="1400" b="1" dirty="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1701 N Douglas Ave, Douglas, AZ 85607</a:t>
            </a:r>
          </a:p>
          <a:p>
            <a:pPr lvl="1">
              <a:buFont typeface="Arial" panose="020B0604020202020204" pitchFamily="34" charset="0"/>
              <a:buChar char="•"/>
            </a:pPr>
            <a:r>
              <a:rPr lang="en-US" sz="1400" b="1"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Phone</a:t>
            </a:r>
            <a:r>
              <a:rPr lang="en-US" sz="1400" b="1" dirty="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(520) 727-7091</a:t>
            </a:r>
            <a:endParaRPr lang="en-US" sz="1400" dirty="0">
              <a:solidFill>
                <a:schemeClr val="tx1"/>
              </a:solidFill>
              <a:latin typeface="Times New Roman" panose="02020603050405020304" pitchFamily="18" charset="0"/>
              <a:cs typeface="Times New Roman" panose="02020603050405020304" pitchFamily="18" charset="0"/>
            </a:endParaRPr>
          </a:p>
          <a:p>
            <a:pPr marL="0" indent="0">
              <a:buNone/>
            </a:pPr>
            <a:r>
              <a:rPr lang="en-US" sz="1600" b="1" dirty="0">
                <a:solidFill>
                  <a:schemeClr val="tx1"/>
                </a:solidFill>
                <a:latin typeface="Times New Roman" panose="02020603050405020304" pitchFamily="18" charset="0"/>
                <a:cs typeface="Times New Roman" panose="02020603050405020304" pitchFamily="18" charset="0"/>
              </a:rPr>
              <a:t>Pinal Hispanic Counsel</a:t>
            </a:r>
          </a:p>
          <a:p>
            <a:pPr lvl="1">
              <a:buFont typeface="Arial" panose="020B0604020202020204" pitchFamily="34" charset="0"/>
              <a:buChar char="•"/>
            </a:pPr>
            <a:r>
              <a:rPr lang="en-US" sz="1400" dirty="0">
                <a:solidFill>
                  <a:schemeClr val="tx1"/>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https://www.pinalhispaniccouncil.org/</a:t>
            </a:r>
            <a:endParaRPr lang="en-US" sz="1400" dirty="0">
              <a:solidFill>
                <a:schemeClr val="tx1"/>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1400" b="1" u="sng" dirty="0">
                <a:solidFill>
                  <a:schemeClr val="tx1"/>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Address</a:t>
            </a:r>
            <a:r>
              <a:rPr lang="en-US" sz="1400" b="1" dirty="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1940 11th St, Douglas, AZ 85607</a:t>
            </a:r>
          </a:p>
          <a:p>
            <a:pPr lvl="1">
              <a:buFont typeface="Arial" panose="020B0604020202020204" pitchFamily="34" charset="0"/>
              <a:buChar char="•"/>
            </a:pPr>
            <a:r>
              <a:rPr lang="en-US" sz="1400" b="1" dirty="0">
                <a:solidFill>
                  <a:schemeClr val="tx1"/>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Phone</a:t>
            </a:r>
            <a:r>
              <a:rPr lang="en-US" sz="1400" b="1" dirty="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(520) 466-7765</a:t>
            </a:r>
            <a:endParaRPr lang="en-US" sz="1400" dirty="0">
              <a:latin typeface="Times New Roman" panose="02020603050405020304" pitchFamily="18" charset="0"/>
              <a:cs typeface="Times New Roman" panose="02020603050405020304" pitchFamily="18" charset="0"/>
            </a:endParaRPr>
          </a:p>
          <a:p>
            <a:pPr marL="0" indent="0">
              <a:buNone/>
            </a:pPr>
            <a:r>
              <a:rPr lang="en-US" sz="1600" b="1" dirty="0">
                <a:latin typeface="Times New Roman" panose="02020603050405020304" pitchFamily="18" charset="0"/>
                <a:cs typeface="Times New Roman" panose="02020603050405020304" pitchFamily="18" charset="0"/>
              </a:rPr>
              <a:t>Corazon Behavioral Health Services:</a:t>
            </a:r>
          </a:p>
          <a:p>
            <a:pPr lvl="1">
              <a:buFont typeface="Arial" panose="020B0604020202020204" pitchFamily="34" charset="0"/>
              <a:buChar char="•"/>
            </a:pPr>
            <a:r>
              <a:rPr lang="en-US" sz="1500" b="1" u="sng" dirty="0">
                <a:latin typeface="Times New Roman" panose="02020603050405020304" pitchFamily="18" charset="0"/>
                <a:cs typeface="Times New Roman" panose="02020603050405020304" pitchFamily="18" charset="0"/>
              </a:rPr>
              <a:t>Address</a:t>
            </a:r>
            <a:r>
              <a:rPr lang="en-US" sz="1500" dirty="0">
                <a:latin typeface="Times New Roman" panose="02020603050405020304" pitchFamily="18" charset="0"/>
                <a:cs typeface="Times New Roman" panose="02020603050405020304" pitchFamily="18" charset="0"/>
              </a:rPr>
              <a:t>:1815 E 9th St Douglas, AZ 85607</a:t>
            </a:r>
          </a:p>
          <a:p>
            <a:pPr lvl="1">
              <a:buFont typeface="Arial" panose="020B0604020202020204" pitchFamily="34" charset="0"/>
              <a:buChar char="•"/>
            </a:pPr>
            <a:r>
              <a:rPr lang="en-US" sz="1500" b="1" u="sng" dirty="0">
                <a:latin typeface="Times New Roman" panose="02020603050405020304" pitchFamily="18" charset="0"/>
                <a:cs typeface="Times New Roman" panose="02020603050405020304" pitchFamily="18" charset="0"/>
              </a:rPr>
              <a:t>Phone</a:t>
            </a:r>
            <a:r>
              <a:rPr lang="en-US" sz="1500" dirty="0">
                <a:latin typeface="Times New Roman" panose="02020603050405020304" pitchFamily="18" charset="0"/>
                <a:cs typeface="Times New Roman" panose="02020603050405020304" pitchFamily="18" charset="0"/>
              </a:rPr>
              <a:t>: </a:t>
            </a:r>
            <a:r>
              <a:rPr lang="en-US" sz="1500" u="sng" dirty="0">
                <a:latin typeface="Times New Roman" panose="02020603050405020304" pitchFamily="18" charset="0"/>
                <a:cs typeface="Times New Roman" panose="02020603050405020304" pitchFamily="18" charset="0"/>
              </a:rPr>
              <a:t>(520) 364-3630</a:t>
            </a:r>
          </a:p>
          <a:p>
            <a:pPr marL="0" indent="0">
              <a:buNone/>
            </a:pPr>
            <a:endParaRPr lang="en-US" sz="1600" b="1"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70E31B34-CD60-41BB-A977-FD9AC7B49ABA}"/>
              </a:ext>
            </a:extLst>
          </p:cNvPr>
          <p:cNvSpPr>
            <a:spLocks noGrp="1"/>
          </p:cNvSpPr>
          <p:nvPr>
            <p:ph sz="quarter" idx="4"/>
          </p:nvPr>
        </p:nvSpPr>
        <p:spPr>
          <a:xfrm>
            <a:off x="6208711" y="3576530"/>
            <a:ext cx="4825159" cy="2840039"/>
          </a:xfrm>
        </p:spPr>
        <p:txBody>
          <a:bodyPr>
            <a:normAutofit fontScale="92500" lnSpcReduction="10000"/>
          </a:bodyPr>
          <a:lstStyle/>
          <a:p>
            <a:r>
              <a:rPr lang="en-US" sz="2000" dirty="0">
                <a:latin typeface="Times New Roman" panose="02020603050405020304" pitchFamily="18" charset="0"/>
                <a:cs typeface="Times New Roman" panose="02020603050405020304" pitchFamily="18" charset="0"/>
              </a:rPr>
              <a:t>SCHOOL LEAs should ensure that all staff is trained on identifying the indicators that signal staff and students are suffering from anxiety, depression or lack of coping strategies. </a:t>
            </a:r>
          </a:p>
          <a:p>
            <a:r>
              <a:rPr lang="en-US" sz="2000" dirty="0">
                <a:latin typeface="Times New Roman" panose="02020603050405020304" pitchFamily="18" charset="0"/>
                <a:cs typeface="Times New Roman" panose="02020603050405020304" pitchFamily="18" charset="0"/>
              </a:rPr>
              <a:t>Staff should be provided with resources and contact information for community mental health resources.</a:t>
            </a:r>
          </a:p>
        </p:txBody>
      </p:sp>
      <p:pic>
        <p:nvPicPr>
          <p:cNvPr id="7" name="Picture 2" descr="Simple silhouette icon button ... | Stock vector | Colourbox">
            <a:extLst>
              <a:ext uri="{FF2B5EF4-FFF2-40B4-BE49-F238E27FC236}">
                <a16:creationId xmlns:a16="http://schemas.microsoft.com/office/drawing/2014/main" id="{19376C0A-56FC-47D4-9D40-C1BBBBDA27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6154" y="2206732"/>
            <a:ext cx="2234569" cy="13697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Free Icons Png - School Symbol On Map PNG Image | Transparent PNG ...">
            <a:extLst>
              <a:ext uri="{FF2B5EF4-FFF2-40B4-BE49-F238E27FC236}">
                <a16:creationId xmlns:a16="http://schemas.microsoft.com/office/drawing/2014/main" id="{4A913534-8E44-41D1-B763-B99802A9DA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5916" y="2346960"/>
            <a:ext cx="2190750" cy="108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0823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B405D-DB35-43F7-8192-26C2D715F8C4}"/>
              </a:ext>
            </a:extLst>
          </p:cNvPr>
          <p:cNvSpPr>
            <a:spLocks noGrp="1"/>
          </p:cNvSpPr>
          <p:nvPr>
            <p:ph type="title"/>
          </p:nvPr>
        </p:nvSpPr>
        <p:spPr/>
        <p:txBody>
          <a:bodyPr/>
          <a:lstStyle/>
          <a:p>
            <a:r>
              <a:rPr lang="en-US" dirty="0"/>
              <a:t>Parent/Staff Resources</a:t>
            </a:r>
          </a:p>
        </p:txBody>
      </p:sp>
      <p:sp>
        <p:nvSpPr>
          <p:cNvPr id="3" name="Content Placeholder 2">
            <a:extLst>
              <a:ext uri="{FF2B5EF4-FFF2-40B4-BE49-F238E27FC236}">
                <a16:creationId xmlns:a16="http://schemas.microsoft.com/office/drawing/2014/main" id="{BDE8AE2D-F7D9-4B9C-85F6-F76875B9EBA7}"/>
              </a:ext>
            </a:extLst>
          </p:cNvPr>
          <p:cNvSpPr>
            <a:spLocks noGrp="1"/>
          </p:cNvSpPr>
          <p:nvPr>
            <p:ph idx="1"/>
          </p:nvPr>
        </p:nvSpPr>
        <p:spPr>
          <a:xfrm>
            <a:off x="487680" y="2603500"/>
            <a:ext cx="11209020" cy="3416300"/>
          </a:xfrm>
        </p:spPr>
        <p:txBody>
          <a:bodyPr/>
          <a:lstStyle/>
          <a:p>
            <a:r>
              <a:rPr lang="en-US" sz="2400" dirty="0">
                <a:solidFill>
                  <a:schemeClr val="tx1"/>
                </a:solidFill>
                <a:latin typeface="Times New Roman" panose="02020603050405020304" pitchFamily="18" charset="0"/>
                <a:cs typeface="Times New Roman" panose="02020603050405020304" pitchFamily="18" charset="0"/>
              </a:rPr>
              <a:t>Centers for Disease Control: </a:t>
            </a:r>
            <a:r>
              <a:rPr lang="en-US" sz="2400"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https://www.cdc.gov/</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ADE: </a:t>
            </a:r>
            <a:r>
              <a:rPr lang="en-US" sz="2400"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https://www.azed.gov/</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Arizona Department of Health Services: </a:t>
            </a:r>
            <a:r>
              <a:rPr lang="en-US" sz="2400" dirty="0">
                <a:latin typeface="Times New Roman" panose="02020603050405020304" pitchFamily="18" charset="0"/>
                <a:cs typeface="Times New Roman" panose="02020603050405020304" pitchFamily="18" charset="0"/>
              </a:rPr>
              <a:t>https://www.azdhs.gov/ </a:t>
            </a:r>
          </a:p>
          <a:p>
            <a:r>
              <a:rPr lang="en-US" sz="2400" dirty="0">
                <a:solidFill>
                  <a:schemeClr val="tx1"/>
                </a:solidFill>
                <a:latin typeface="Times New Roman" panose="02020603050405020304" pitchFamily="18" charset="0"/>
                <a:cs typeface="Times New Roman" panose="02020603050405020304" pitchFamily="18" charset="0"/>
              </a:rPr>
              <a:t>Cochise County Health and Social Services: </a:t>
            </a:r>
            <a:r>
              <a:rPr lang="en-US" sz="2400" dirty="0">
                <a:latin typeface="Times New Roman" panose="02020603050405020304" pitchFamily="18" charset="0"/>
                <a:cs typeface="Times New Roman" panose="02020603050405020304" pitchFamily="18" charset="0"/>
              </a:rPr>
              <a:t>https://www.cochise.az.gov</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Omega Alpha Academy Website: </a:t>
            </a:r>
            <a:r>
              <a:rPr lang="en-US" sz="2400" dirty="0">
                <a:solidFill>
                  <a:schemeClr val="tx1"/>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https://www.oaa-k12.org/</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Southeast Arizona Area Health Education Center</a:t>
            </a:r>
          </a:p>
          <a:p>
            <a:pPr lvl="1"/>
            <a:r>
              <a:rPr lang="en-US"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2200" dirty="0">
                <a:solidFill>
                  <a:schemeClr val="tx1"/>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https://seahec.org/programs/community-initiatives/covid19_local/</a:t>
            </a:r>
            <a:endParaRPr lang="en-US" sz="2200"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322836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758B-5EB0-47F9-BCF9-AC4D91C8E311}"/>
              </a:ext>
            </a:extLst>
          </p:cNvPr>
          <p:cNvSpPr>
            <a:spLocks noGrp="1"/>
          </p:cNvSpPr>
          <p:nvPr>
            <p:ph type="title"/>
          </p:nvPr>
        </p:nvSpPr>
        <p:spPr/>
        <p:txBody>
          <a:bodyPr/>
          <a:lstStyle/>
          <a:p>
            <a:pPr algn="ctr"/>
            <a:r>
              <a:rPr lang="en-US" dirty="0"/>
              <a:t>Designated COVID-19 </a:t>
            </a:r>
            <a:br>
              <a:rPr lang="en-US" dirty="0"/>
            </a:br>
            <a:r>
              <a:rPr lang="en-US" dirty="0"/>
              <a:t>Point of Contact</a:t>
            </a:r>
          </a:p>
        </p:txBody>
      </p:sp>
      <p:sp>
        <p:nvSpPr>
          <p:cNvPr id="3" name="Text Placeholder 2">
            <a:extLst>
              <a:ext uri="{FF2B5EF4-FFF2-40B4-BE49-F238E27FC236}">
                <a16:creationId xmlns:a16="http://schemas.microsoft.com/office/drawing/2014/main" id="{D8FC5845-4111-4B45-B3EC-261606431685}"/>
              </a:ext>
            </a:extLst>
          </p:cNvPr>
          <p:cNvSpPr>
            <a:spLocks noGrp="1"/>
          </p:cNvSpPr>
          <p:nvPr>
            <p:ph type="body" sz="half" idx="2"/>
          </p:nvPr>
        </p:nvSpPr>
        <p:spPr>
          <a:xfrm>
            <a:off x="745067" y="3369614"/>
            <a:ext cx="10220963" cy="3081985"/>
          </a:xfrm>
        </p:spPr>
        <p:txBody>
          <a:bodyPr>
            <a:noAutofit/>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Designate a staff person to be responsible for responding to COVID-19 concerns (i.e., school nurse). </a:t>
            </a:r>
          </a:p>
          <a:p>
            <a:r>
              <a:rPr lang="en-US" dirty="0">
                <a:latin typeface="Times New Roman" panose="02020603050405020304" pitchFamily="18" charset="0"/>
                <a:cs typeface="Times New Roman" panose="02020603050405020304" pitchFamily="18" charset="0"/>
              </a:rPr>
              <a:t>All school staff and families should know who this person is and how to contact them.</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Mr. Jose Frisby-School Superintendent</a:t>
            </a:r>
          </a:p>
          <a:p>
            <a:pPr marL="742950" lvl="1"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hlinkClick r:id="rId2"/>
              </a:rPr>
              <a:t>jfrisby@oaak12.org</a:t>
            </a:r>
            <a:endParaRPr lang="en-US" sz="18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520-368-7628</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Ms. Alejandra Moran-School Health Assistant</a:t>
            </a:r>
          </a:p>
          <a:p>
            <a:pPr marL="742950" lvl="1"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hlinkClick r:id="rId3"/>
              </a:rPr>
              <a:t>amoran@oaak12.org</a:t>
            </a:r>
            <a:endParaRPr lang="en-US" sz="18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520-805-1261</a:t>
            </a:r>
          </a:p>
        </p:txBody>
      </p:sp>
      <p:sp>
        <p:nvSpPr>
          <p:cNvPr id="4" name="Rectangle 3">
            <a:extLst>
              <a:ext uri="{FF2B5EF4-FFF2-40B4-BE49-F238E27FC236}">
                <a16:creationId xmlns:a16="http://schemas.microsoft.com/office/drawing/2014/main" id="{77D552AE-6D9C-4530-9E0F-08E22C34A8EE}"/>
              </a:ext>
            </a:extLst>
          </p:cNvPr>
          <p:cNvSpPr/>
          <p:nvPr/>
        </p:nvSpPr>
        <p:spPr>
          <a:xfrm>
            <a:off x="-3200400" y="3299510"/>
            <a:ext cx="6096000" cy="646331"/>
          </a:xfrm>
          <a:prstGeom prst="rect">
            <a:avLst/>
          </a:prstGeom>
        </p:spPr>
        <p:txBody>
          <a:bodyPr>
            <a:spAutoFit/>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a:t>
            </a:r>
            <a:endParaRPr lang="en-US" dirty="0"/>
          </a:p>
        </p:txBody>
      </p:sp>
    </p:spTree>
    <p:extLst>
      <p:ext uri="{BB962C8B-B14F-4D97-AF65-F5344CB8AC3E}">
        <p14:creationId xmlns:p14="http://schemas.microsoft.com/office/powerpoint/2010/main" val="8004929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505DD-4E85-4379-9FC6-EAE0181B493E}"/>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F71D00A3-90E5-4042-9659-7B470C9E5F64}"/>
              </a:ext>
            </a:extLst>
          </p:cNvPr>
          <p:cNvSpPr>
            <a:spLocks noGrp="1"/>
          </p:cNvSpPr>
          <p:nvPr>
            <p:ph type="body" idx="1"/>
          </p:nvPr>
        </p:nvSpPr>
        <p:spPr>
          <a:xfrm>
            <a:off x="6895559" y="2677644"/>
            <a:ext cx="5018274" cy="2283824"/>
          </a:xfrm>
        </p:spPr>
        <p:txBody>
          <a:bodyPr>
            <a:noAutofit/>
          </a:bodyPr>
          <a:lstStyle/>
          <a:p>
            <a:pPr algn="ctr"/>
            <a:r>
              <a:rPr lang="en-US" sz="7200" b="1" dirty="0"/>
              <a:t>Omega Alpha Academy</a:t>
            </a:r>
          </a:p>
        </p:txBody>
      </p:sp>
      <p:pic>
        <p:nvPicPr>
          <p:cNvPr id="5" name="Picture 4">
            <a:extLst>
              <a:ext uri="{FF2B5EF4-FFF2-40B4-BE49-F238E27FC236}">
                <a16:creationId xmlns:a16="http://schemas.microsoft.com/office/drawing/2014/main" id="{97F83D0C-0ADC-4822-9D4B-D0E1E362014A}"/>
              </a:ext>
            </a:extLst>
          </p:cNvPr>
          <p:cNvPicPr>
            <a:picLocks noChangeAspect="1"/>
          </p:cNvPicPr>
          <p:nvPr/>
        </p:nvPicPr>
        <p:blipFill>
          <a:blip r:embed="rId2"/>
          <a:stretch>
            <a:fillRect/>
          </a:stretch>
        </p:blipFill>
        <p:spPr>
          <a:xfrm>
            <a:off x="1051560" y="2038380"/>
            <a:ext cx="4493471" cy="3051779"/>
          </a:xfrm>
          <a:prstGeom prst="rect">
            <a:avLst/>
          </a:prstGeom>
        </p:spPr>
      </p:pic>
    </p:spTree>
    <p:extLst>
      <p:ext uri="{BB962C8B-B14F-4D97-AF65-F5344CB8AC3E}">
        <p14:creationId xmlns:p14="http://schemas.microsoft.com/office/powerpoint/2010/main" val="1857092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77591-F861-4E87-AC83-F9138802CCAE}"/>
              </a:ext>
            </a:extLst>
          </p:cNvPr>
          <p:cNvSpPr>
            <a:spLocks noGrp="1"/>
          </p:cNvSpPr>
          <p:nvPr>
            <p:ph type="title"/>
          </p:nvPr>
        </p:nvSpPr>
        <p:spPr>
          <a:xfrm>
            <a:off x="732889" y="1247988"/>
            <a:ext cx="10726222" cy="706964"/>
          </a:xfrm>
        </p:spPr>
        <p:txBody>
          <a:bodyPr/>
          <a:lstStyle/>
          <a:p>
            <a:pPr algn="ctr"/>
            <a:r>
              <a:rPr lang="en-US" sz="3200" dirty="0">
                <a:latin typeface="Times New Roman" panose="02020603050405020304" pitchFamily="18" charset="0"/>
                <a:cs typeface="Times New Roman" panose="02020603050405020304" pitchFamily="18" charset="0"/>
              </a:rPr>
              <a:t>Omega Alpha Academy: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Parent, Staff &amp; Student Guidelines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for Reopening of School</a:t>
            </a:r>
            <a:br>
              <a:rPr lang="en-US" dirty="0"/>
            </a:br>
            <a:endParaRPr lang="en-US" dirty="0"/>
          </a:p>
        </p:txBody>
      </p:sp>
      <p:sp>
        <p:nvSpPr>
          <p:cNvPr id="3" name="TextBox 2">
            <a:extLst>
              <a:ext uri="{FF2B5EF4-FFF2-40B4-BE49-F238E27FC236}">
                <a16:creationId xmlns:a16="http://schemas.microsoft.com/office/drawing/2014/main" id="{49FBC084-4586-4DDE-8DED-26A593AFE527}"/>
              </a:ext>
            </a:extLst>
          </p:cNvPr>
          <p:cNvSpPr txBox="1"/>
          <p:nvPr/>
        </p:nvSpPr>
        <p:spPr>
          <a:xfrm>
            <a:off x="772358" y="2450237"/>
            <a:ext cx="10910656" cy="353943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ctr"/>
            <a:r>
              <a:rPr lang="en-US" sz="2800" b="1" dirty="0">
                <a:highlight>
                  <a:srgbClr val="FFFF00"/>
                </a:highlight>
                <a:latin typeface="Times New Roman" panose="02020603050405020304" pitchFamily="18" charset="0"/>
                <a:cs typeface="Times New Roman" panose="02020603050405020304" pitchFamily="18" charset="0"/>
              </a:rPr>
              <a:t>Implementation (of CDC guidance) should be guided by what is feasible, practical, acceptable, and tailored to the needs of each community.</a:t>
            </a:r>
          </a:p>
          <a:p>
            <a:pPr algn="ctr"/>
            <a:endParaRPr lang="en-US"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The following guidelines will help provide K-12 school administrators, parents, teachers, and staff with strategies to help ensure the safety and well-being of all the Omega Alpha Academy Family.</a:t>
            </a:r>
          </a:p>
        </p:txBody>
      </p:sp>
    </p:spTree>
    <p:extLst>
      <p:ext uri="{BB962C8B-B14F-4D97-AF65-F5344CB8AC3E}">
        <p14:creationId xmlns:p14="http://schemas.microsoft.com/office/powerpoint/2010/main" val="3110284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DCFE4-B217-45BF-84E1-73CF85F77E0A}"/>
              </a:ext>
            </a:extLst>
          </p:cNvPr>
          <p:cNvSpPr>
            <a:spLocks noGrp="1"/>
          </p:cNvSpPr>
          <p:nvPr>
            <p:ph type="title"/>
          </p:nvPr>
        </p:nvSpPr>
        <p:spPr>
          <a:xfrm>
            <a:off x="1154954" y="973668"/>
            <a:ext cx="9868646" cy="706964"/>
          </a:xfrm>
        </p:spPr>
        <p:txBody>
          <a:bodyPr/>
          <a:lstStyle/>
          <a:p>
            <a:pPr algn="ctr"/>
            <a:r>
              <a:rPr lang="en-US" dirty="0"/>
              <a:t>Omega Alpha Academy </a:t>
            </a:r>
            <a:br>
              <a:rPr lang="en-US" dirty="0"/>
            </a:br>
            <a:r>
              <a:rPr lang="en-US" dirty="0"/>
              <a:t>School Calendar</a:t>
            </a:r>
          </a:p>
        </p:txBody>
      </p:sp>
      <p:sp>
        <p:nvSpPr>
          <p:cNvPr id="3" name="TextBox 2">
            <a:extLst>
              <a:ext uri="{FF2B5EF4-FFF2-40B4-BE49-F238E27FC236}">
                <a16:creationId xmlns:a16="http://schemas.microsoft.com/office/drawing/2014/main" id="{E51BE266-D604-4184-B26A-F25005AE757F}"/>
              </a:ext>
            </a:extLst>
          </p:cNvPr>
          <p:cNvSpPr txBox="1"/>
          <p:nvPr/>
        </p:nvSpPr>
        <p:spPr>
          <a:xfrm>
            <a:off x="507254" y="2555093"/>
            <a:ext cx="11164046" cy="3139321"/>
          </a:xfrm>
          <a:prstGeom prst="rect">
            <a:avLst/>
          </a:prstGeom>
          <a:noFill/>
        </p:spPr>
        <p:txBody>
          <a:bodyPr wrap="square" rtlCol="0">
            <a:spAutoFit/>
          </a:bodyPr>
          <a:lstStyle/>
          <a:p>
            <a:pPr marL="285750" indent="-285750" algn="ctr" fontAlgn="base">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The Omega Alpha Academy Governing Board voted to change the start date for the</a:t>
            </a:r>
          </a:p>
          <a:p>
            <a:pPr algn="ctr" fontAlgn="base"/>
            <a:r>
              <a:rPr lang="en-US" sz="2000" b="1" dirty="0">
                <a:latin typeface="Times New Roman" panose="02020603050405020304" pitchFamily="18" charset="0"/>
                <a:cs typeface="Times New Roman" panose="02020603050405020304" pitchFamily="18" charset="0"/>
              </a:rPr>
              <a:t> 2020/2021 school year to August 10, 2020. </a:t>
            </a:r>
          </a:p>
          <a:p>
            <a:pPr marL="285750" indent="-285750" algn="ctr" fontAlgn="base">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285750" indent="-285750" algn="ctr" fontAlgn="base">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Schools will start online on August 10, 2020. </a:t>
            </a:r>
          </a:p>
          <a:p>
            <a:pPr marL="285750" indent="-285750" algn="ctr" fontAlgn="base">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285750" indent="-285750" algn="ctr" fontAlgn="base">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On campus (physically present) learning will begin on October 5, 2020. </a:t>
            </a:r>
          </a:p>
          <a:p>
            <a:pPr algn="ctr" fontAlgn="base"/>
            <a:r>
              <a:rPr lang="en-US" sz="2000" b="1" i="1" u="sng" dirty="0">
                <a:latin typeface="Times New Roman" panose="02020603050405020304" pitchFamily="18" charset="0"/>
                <a:cs typeface="Times New Roman" panose="02020603050405020304" pitchFamily="18" charset="0"/>
              </a:rPr>
              <a:t>(This date may change.)</a:t>
            </a:r>
          </a:p>
          <a:p>
            <a:pPr algn="ctr" fontAlgn="base"/>
            <a:endParaRPr lang="en-US" sz="2000" dirty="0">
              <a:latin typeface="Times New Roman" panose="02020603050405020304" pitchFamily="18" charset="0"/>
              <a:cs typeface="Times New Roman" panose="02020603050405020304" pitchFamily="18" charset="0"/>
            </a:endParaRPr>
          </a:p>
          <a:p>
            <a:pPr marL="285750" indent="-285750" algn="ctr" fontAlgn="base">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The following calendar has been approved by our school Governing Board.</a:t>
            </a:r>
            <a:endParaRPr lang="en-US" sz="2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72067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B86979-D419-4E7C-B45D-EC71AF5BC28B}"/>
              </a:ext>
            </a:extLst>
          </p:cNvPr>
          <p:cNvPicPr>
            <a:picLocks noChangeAspect="1"/>
          </p:cNvPicPr>
          <p:nvPr/>
        </p:nvPicPr>
        <p:blipFill>
          <a:blip r:embed="rId2"/>
          <a:stretch>
            <a:fillRect/>
          </a:stretch>
        </p:blipFill>
        <p:spPr>
          <a:xfrm>
            <a:off x="1532467" y="0"/>
            <a:ext cx="8881533" cy="6858000"/>
          </a:xfrm>
          <a:prstGeom prst="rect">
            <a:avLst/>
          </a:prstGeom>
        </p:spPr>
      </p:pic>
    </p:spTree>
    <p:extLst>
      <p:ext uri="{BB962C8B-B14F-4D97-AF65-F5344CB8AC3E}">
        <p14:creationId xmlns:p14="http://schemas.microsoft.com/office/powerpoint/2010/main" val="368406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DDB449-E1BF-458C-968E-D190D0EE53A8}"/>
              </a:ext>
            </a:extLst>
          </p:cNvPr>
          <p:cNvPicPr>
            <a:picLocks noChangeAspect="1"/>
          </p:cNvPicPr>
          <p:nvPr/>
        </p:nvPicPr>
        <p:blipFill>
          <a:blip r:embed="rId2"/>
          <a:stretch>
            <a:fillRect/>
          </a:stretch>
        </p:blipFill>
        <p:spPr>
          <a:xfrm>
            <a:off x="0" y="0"/>
            <a:ext cx="12192000" cy="6667906"/>
          </a:xfrm>
          <a:prstGeom prst="rect">
            <a:avLst/>
          </a:prstGeom>
        </p:spPr>
      </p:pic>
    </p:spTree>
    <p:extLst>
      <p:ext uri="{BB962C8B-B14F-4D97-AF65-F5344CB8AC3E}">
        <p14:creationId xmlns:p14="http://schemas.microsoft.com/office/powerpoint/2010/main" val="2764886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9FA73-F306-4C99-890E-97858D1F48C4}"/>
              </a:ext>
            </a:extLst>
          </p:cNvPr>
          <p:cNvSpPr>
            <a:spLocks noGrp="1"/>
          </p:cNvSpPr>
          <p:nvPr>
            <p:ph type="title"/>
          </p:nvPr>
        </p:nvSpPr>
        <p:spPr/>
        <p:txBody>
          <a:bodyPr/>
          <a:lstStyle/>
          <a:p>
            <a:pPr algn="ctr"/>
            <a:r>
              <a:rPr lang="en-US" dirty="0"/>
              <a:t>How and When Will We Transition Back to Traditional Teaching? </a:t>
            </a:r>
          </a:p>
        </p:txBody>
      </p:sp>
      <p:sp>
        <p:nvSpPr>
          <p:cNvPr id="3" name="Text Placeholder 2">
            <a:extLst>
              <a:ext uri="{FF2B5EF4-FFF2-40B4-BE49-F238E27FC236}">
                <a16:creationId xmlns:a16="http://schemas.microsoft.com/office/drawing/2014/main" id="{B818EA8B-0FAB-4BE2-8642-D7B58D162C88}"/>
              </a:ext>
            </a:extLst>
          </p:cNvPr>
          <p:cNvSpPr>
            <a:spLocks noGrp="1"/>
          </p:cNvSpPr>
          <p:nvPr>
            <p:ph type="body" sz="half" idx="2"/>
          </p:nvPr>
        </p:nvSpPr>
        <p:spPr>
          <a:xfrm>
            <a:off x="1154954" y="3543300"/>
            <a:ext cx="9711314" cy="2476500"/>
          </a:xfrm>
        </p:spPr>
        <p:txBody>
          <a:bodyPr>
            <a:normAutofit lnSpcReduction="10000"/>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Omega Alpha Academy will transition back to its traditional teaching platform as soon as it is deemed safe by the CDC and state and local health officials.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Omega Alpha Academy’s campus is reopened: students and parents have the option of remaining enrolled in Distancing Learning.</a:t>
            </a:r>
          </a:p>
        </p:txBody>
      </p:sp>
    </p:spTree>
    <p:extLst>
      <p:ext uri="{BB962C8B-B14F-4D97-AF65-F5344CB8AC3E}">
        <p14:creationId xmlns:p14="http://schemas.microsoft.com/office/powerpoint/2010/main" val="231008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D1188-6FEA-4490-A67C-B2DFB3A11AFE}"/>
              </a:ext>
            </a:extLst>
          </p:cNvPr>
          <p:cNvSpPr>
            <a:spLocks noGrp="1"/>
          </p:cNvSpPr>
          <p:nvPr>
            <p:ph type="title"/>
          </p:nvPr>
        </p:nvSpPr>
        <p:spPr/>
        <p:txBody>
          <a:bodyPr/>
          <a:lstStyle/>
          <a:p>
            <a:pPr algn="ctr"/>
            <a:r>
              <a:rPr lang="en-US" sz="4400" dirty="0">
                <a:latin typeface="Times New Roman" panose="02020603050405020304" pitchFamily="18" charset="0"/>
                <a:cs typeface="Times New Roman" panose="02020603050405020304" pitchFamily="18" charset="0"/>
              </a:rPr>
              <a:t>Educational Opportunities </a:t>
            </a:r>
          </a:p>
        </p:txBody>
      </p:sp>
      <p:sp>
        <p:nvSpPr>
          <p:cNvPr id="4" name="TextBox 3">
            <a:extLst>
              <a:ext uri="{FF2B5EF4-FFF2-40B4-BE49-F238E27FC236}">
                <a16:creationId xmlns:a16="http://schemas.microsoft.com/office/drawing/2014/main" id="{F821EFED-A98C-4F15-A4DE-6855A1F2D096}"/>
              </a:ext>
            </a:extLst>
          </p:cNvPr>
          <p:cNvSpPr txBox="1"/>
          <p:nvPr/>
        </p:nvSpPr>
        <p:spPr>
          <a:xfrm>
            <a:off x="337930" y="2773016"/>
            <a:ext cx="11429999" cy="3046988"/>
          </a:xfrm>
          <a:prstGeom prst="rect">
            <a:avLst/>
          </a:prstGeom>
          <a:noFill/>
        </p:spPr>
        <p:txBody>
          <a:bodyPr wrap="square" rtlCol="0">
            <a:spAutoFit/>
          </a:bodyPr>
          <a:lstStyle/>
          <a:p>
            <a:pPr algn="ctr"/>
            <a:r>
              <a:rPr lang="en-US" sz="3200" dirty="0">
                <a:highlight>
                  <a:srgbClr val="FFFF00"/>
                </a:highlight>
                <a:latin typeface="Times New Roman" panose="02020603050405020304" pitchFamily="18" charset="0"/>
                <a:cs typeface="Times New Roman" panose="02020603050405020304" pitchFamily="18" charset="0"/>
              </a:rPr>
              <a:t>Starting August 17, 2020</a:t>
            </a:r>
            <a:r>
              <a:rPr lang="en-US" sz="3200" dirty="0">
                <a:latin typeface="Times New Roman" panose="02020603050405020304" pitchFamily="18" charset="0"/>
                <a:cs typeface="Times New Roman" panose="02020603050405020304" pitchFamily="18" charset="0"/>
              </a:rPr>
              <a:t>; Omega Alpha Academy will provide </a:t>
            </a:r>
          </a:p>
          <a:p>
            <a:pPr algn="ctr"/>
            <a:r>
              <a:rPr lang="en-US" sz="3200" dirty="0">
                <a:latin typeface="Times New Roman" panose="02020603050405020304" pitchFamily="18" charset="0"/>
                <a:cs typeface="Times New Roman" panose="02020603050405020304" pitchFamily="18" charset="0"/>
              </a:rPr>
              <a:t>on-site learning opportunities and support services for students kindergarten through the 12</a:t>
            </a:r>
            <a:r>
              <a:rPr lang="en-US" sz="3200" baseline="30000" dirty="0">
                <a:latin typeface="Times New Roman" panose="02020603050405020304" pitchFamily="18" charset="0"/>
                <a:cs typeface="Times New Roman" panose="02020603050405020304" pitchFamily="18" charset="0"/>
              </a:rPr>
              <a:t>th</a:t>
            </a:r>
            <a:r>
              <a:rPr lang="en-US" sz="3200" dirty="0">
                <a:latin typeface="Times New Roman" panose="02020603050405020304" pitchFamily="18" charset="0"/>
                <a:cs typeface="Times New Roman" panose="02020603050405020304" pitchFamily="18" charset="0"/>
              </a:rPr>
              <a:t> grade who need a safe place to go.</a:t>
            </a:r>
          </a:p>
          <a:p>
            <a:endParaRPr lang="en-US" sz="2400"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*Those students attending on-site will be participating in our online synchronous instruction program.</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1140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07835-5A56-4AEE-A509-CEB7DA418DB6}"/>
              </a:ext>
            </a:extLst>
          </p:cNvPr>
          <p:cNvSpPr>
            <a:spLocks noGrp="1"/>
          </p:cNvSpPr>
          <p:nvPr>
            <p:ph type="title"/>
          </p:nvPr>
        </p:nvSpPr>
        <p:spPr>
          <a:xfrm>
            <a:off x="1148797" y="1063417"/>
            <a:ext cx="9966045" cy="1372986"/>
          </a:xfrm>
        </p:spPr>
        <p:txBody>
          <a:bodyPr/>
          <a:lstStyle/>
          <a:p>
            <a:pPr algn="ctr"/>
            <a:r>
              <a:rPr lang="en-US" sz="4800" dirty="0"/>
              <a:t>Tentative Traditional Campus Reopening Date </a:t>
            </a:r>
            <a:br>
              <a:rPr lang="en-US" sz="4800" dirty="0"/>
            </a:br>
            <a:r>
              <a:rPr lang="en-US" sz="4800" dirty="0"/>
              <a:t>(Physically Present)</a:t>
            </a:r>
          </a:p>
        </p:txBody>
      </p:sp>
      <p:sp>
        <p:nvSpPr>
          <p:cNvPr id="3" name="Text Placeholder 2">
            <a:extLst>
              <a:ext uri="{FF2B5EF4-FFF2-40B4-BE49-F238E27FC236}">
                <a16:creationId xmlns:a16="http://schemas.microsoft.com/office/drawing/2014/main" id="{087AADD5-5871-4515-98FA-AC75973F168F}"/>
              </a:ext>
            </a:extLst>
          </p:cNvPr>
          <p:cNvSpPr>
            <a:spLocks noGrp="1"/>
          </p:cNvSpPr>
          <p:nvPr>
            <p:ph type="body" sz="half" idx="2"/>
          </p:nvPr>
        </p:nvSpPr>
        <p:spPr/>
        <p:txBody>
          <a:bodyPr>
            <a:normAutofit/>
          </a:bodyPr>
          <a:lstStyle/>
          <a:p>
            <a:pPr algn="ctr"/>
            <a:r>
              <a:rPr lang="en-US" sz="9600" dirty="0">
                <a:latin typeface="Times New Roman" panose="02020603050405020304" pitchFamily="18" charset="0"/>
                <a:cs typeface="Times New Roman" panose="02020603050405020304" pitchFamily="18" charset="0"/>
              </a:rPr>
              <a:t>October 5, 2020</a:t>
            </a:r>
          </a:p>
        </p:txBody>
      </p:sp>
    </p:spTree>
    <p:extLst>
      <p:ext uri="{BB962C8B-B14F-4D97-AF65-F5344CB8AC3E}">
        <p14:creationId xmlns:p14="http://schemas.microsoft.com/office/powerpoint/2010/main" val="1579946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4E85-653C-40E5-8BD5-9D8ACAF6E425}"/>
              </a:ext>
            </a:extLst>
          </p:cNvPr>
          <p:cNvSpPr>
            <a:spLocks noGrp="1"/>
          </p:cNvSpPr>
          <p:nvPr>
            <p:ph type="title"/>
          </p:nvPr>
        </p:nvSpPr>
        <p:spPr>
          <a:xfrm>
            <a:off x="437880" y="838200"/>
            <a:ext cx="10259806" cy="706964"/>
          </a:xfrm>
        </p:spPr>
        <p:txBody>
          <a:bodyPr/>
          <a:lstStyle/>
          <a:p>
            <a:pPr algn="ctr"/>
            <a:r>
              <a:rPr lang="en-US" sz="4400" dirty="0">
                <a:latin typeface="Times New Roman" panose="02020603050405020304" pitchFamily="18" charset="0"/>
                <a:cs typeface="Times New Roman" panose="02020603050405020304" pitchFamily="18" charset="0"/>
              </a:rPr>
              <a:t>Clarification from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Superintendent Kathy Hoffman</a:t>
            </a:r>
          </a:p>
        </p:txBody>
      </p:sp>
      <p:sp>
        <p:nvSpPr>
          <p:cNvPr id="3" name="Content Placeholder 2">
            <a:extLst>
              <a:ext uri="{FF2B5EF4-FFF2-40B4-BE49-F238E27FC236}">
                <a16:creationId xmlns:a16="http://schemas.microsoft.com/office/drawing/2014/main" id="{2BB5F997-9F91-4846-9465-99BBE6FB99E7}"/>
              </a:ext>
            </a:extLst>
          </p:cNvPr>
          <p:cNvSpPr>
            <a:spLocks noGrp="1"/>
          </p:cNvSpPr>
          <p:nvPr>
            <p:ph idx="1"/>
          </p:nvPr>
        </p:nvSpPr>
        <p:spPr>
          <a:xfrm>
            <a:off x="533400" y="2603500"/>
            <a:ext cx="10501745" cy="3416300"/>
          </a:xfrm>
        </p:spPr>
        <p:txBody>
          <a:bodyPr>
            <a:normAutofit/>
          </a:bodyPr>
          <a:lstStyle/>
          <a:p>
            <a:r>
              <a:rPr lang="en-US" dirty="0"/>
              <a:t>Full funding for distance learning, for schools and families that decide this is the safest instructional model.</a:t>
            </a:r>
          </a:p>
          <a:p>
            <a:r>
              <a:rPr lang="en-US" dirty="0"/>
              <a:t>Requirements for the Arizona Department of Health Services (ADHS) to develop, by August 7th, public health metrics for schools to use to determine a safe return to in-person instruction (additional information below).</a:t>
            </a:r>
          </a:p>
          <a:p>
            <a:r>
              <a:rPr lang="en-US" dirty="0"/>
              <a:t>Statewide mandate for face coverings in schools for both students and staff</a:t>
            </a:r>
          </a:p>
          <a:p>
            <a:r>
              <a:rPr lang="en-US" dirty="0"/>
              <a:t>Clarity around the intention of the on-site support services requirement, as well as a waiver process for this requirement.</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016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0416B-408E-4B75-B205-2C5FF16D7AAB}"/>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Educational Options</a:t>
            </a:r>
          </a:p>
        </p:txBody>
      </p:sp>
      <p:sp>
        <p:nvSpPr>
          <p:cNvPr id="3" name="TextBox 2">
            <a:extLst>
              <a:ext uri="{FF2B5EF4-FFF2-40B4-BE49-F238E27FC236}">
                <a16:creationId xmlns:a16="http://schemas.microsoft.com/office/drawing/2014/main" id="{CA38904D-F9C6-4907-9EB9-5BEBED02C143}"/>
              </a:ext>
            </a:extLst>
          </p:cNvPr>
          <p:cNvSpPr txBox="1"/>
          <p:nvPr/>
        </p:nvSpPr>
        <p:spPr>
          <a:xfrm>
            <a:off x="257079" y="2141210"/>
            <a:ext cx="11040533" cy="4985980"/>
          </a:xfrm>
          <a:prstGeom prst="rect">
            <a:avLst/>
          </a:prstGeom>
          <a:noFill/>
        </p:spPr>
        <p:txBody>
          <a:bodyPr wrap="square" rtlCol="0">
            <a:spAutoFit/>
          </a:bodyPr>
          <a:lstStyle/>
          <a:p>
            <a:pPr fontAlgn="base"/>
            <a:endParaRPr lang="en-US" sz="2000" dirty="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Omega Alpha Academy parents/guardians will be asked to make the choice that best meets their own circumstances. </a:t>
            </a:r>
          </a:p>
          <a:p>
            <a:pPr marL="285750" indent="-285750" fontAlgn="base">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Omega Alpha Academy has multiple options from which parents can choose. </a:t>
            </a:r>
          </a:p>
          <a:p>
            <a:pPr marL="285750" indent="-285750" fontAlgn="base">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Option 1: Students will be attending online instruction as they did during the second half of semester two ( From March 2020  to May 2020) or during the summer.</a:t>
            </a:r>
          </a:p>
          <a:p>
            <a:pPr fontAlgn="base"/>
            <a:endParaRPr lang="en-US" sz="2000" b="1" dirty="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Option 2: Students can attend in-person instruction.</a:t>
            </a:r>
          </a:p>
          <a:p>
            <a:pPr marL="285750" indent="-285750" fontAlgn="base">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Option 3:  Students may attend a hybrid model.</a:t>
            </a:r>
          </a:p>
          <a:p>
            <a:pPr marL="285750" indent="-285750" fontAlgn="base">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fontAlgn="base"/>
            <a:endParaRPr lang="en-US" sz="2000" dirty="0">
              <a:latin typeface="Times New Roman" panose="02020603050405020304" pitchFamily="18" charset="0"/>
              <a:cs typeface="Times New Roman" panose="02020603050405020304" pitchFamily="18" charset="0"/>
            </a:endParaRPr>
          </a:p>
          <a:p>
            <a:pPr lvl="1" fontAlgn="base"/>
            <a:endParaRPr lang="en-US" sz="2000"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60125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AC28A-CBE2-490C-9E90-3F34243319EC}"/>
              </a:ext>
            </a:extLst>
          </p:cNvPr>
          <p:cNvSpPr>
            <a:spLocks noGrp="1"/>
          </p:cNvSpPr>
          <p:nvPr>
            <p:ph type="title"/>
          </p:nvPr>
        </p:nvSpPr>
        <p:spPr/>
        <p:txBody>
          <a:bodyPr/>
          <a:lstStyle/>
          <a:p>
            <a:r>
              <a:rPr lang="en-US" dirty="0"/>
              <a:t>School Reopening Plan: Table of Contents</a:t>
            </a:r>
          </a:p>
        </p:txBody>
      </p:sp>
      <p:sp>
        <p:nvSpPr>
          <p:cNvPr id="3" name="Content Placeholder 2">
            <a:extLst>
              <a:ext uri="{FF2B5EF4-FFF2-40B4-BE49-F238E27FC236}">
                <a16:creationId xmlns:a16="http://schemas.microsoft.com/office/drawing/2014/main" id="{DC9320CC-CFCF-4C25-AD1A-75A9736D8564}"/>
              </a:ext>
            </a:extLst>
          </p:cNvPr>
          <p:cNvSpPr>
            <a:spLocks noGrp="1"/>
          </p:cNvSpPr>
          <p:nvPr>
            <p:ph idx="1"/>
          </p:nvPr>
        </p:nvSpPr>
        <p:spPr/>
        <p:txBody>
          <a:bodyPr>
            <a:normAutofit/>
          </a:bodyPr>
          <a:lstStyle/>
          <a:p>
            <a:r>
              <a:rPr lang="en-US" dirty="0"/>
              <a:t>Omega Alpha Academy: Vision and Mission Statement</a:t>
            </a:r>
          </a:p>
          <a:p>
            <a:r>
              <a:rPr lang="en-US" dirty="0"/>
              <a:t>Letter from the Superintendent</a:t>
            </a:r>
          </a:p>
          <a:p>
            <a:r>
              <a:rPr lang="en-US" dirty="0"/>
              <a:t>Reopening Plan</a:t>
            </a:r>
          </a:p>
          <a:p>
            <a:r>
              <a:rPr lang="en-US" dirty="0"/>
              <a:t>Long-Term Goals</a:t>
            </a:r>
          </a:p>
          <a:p>
            <a:r>
              <a:rPr lang="en-US" dirty="0"/>
              <a:t>Safety and Wellness</a:t>
            </a:r>
          </a:p>
          <a:p>
            <a:r>
              <a:rPr lang="en-US" dirty="0"/>
              <a:t>School Day</a:t>
            </a:r>
          </a:p>
          <a:p>
            <a:r>
              <a:rPr lang="en-US" dirty="0"/>
              <a:t>School Calendar</a:t>
            </a:r>
          </a:p>
          <a:p>
            <a:r>
              <a:rPr lang="en-US" dirty="0"/>
              <a:t>Transportation</a:t>
            </a:r>
          </a:p>
          <a:p>
            <a:endParaRPr lang="en-US" dirty="0"/>
          </a:p>
        </p:txBody>
      </p:sp>
    </p:spTree>
    <p:extLst>
      <p:ext uri="{BB962C8B-B14F-4D97-AF65-F5344CB8AC3E}">
        <p14:creationId xmlns:p14="http://schemas.microsoft.com/office/powerpoint/2010/main" val="1001060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3B9E7-231C-4D9D-8D4F-00C412CA7A8B}"/>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Educational Options</a:t>
            </a:r>
          </a:p>
        </p:txBody>
      </p:sp>
      <p:sp>
        <p:nvSpPr>
          <p:cNvPr id="3" name="Text Placeholder 2">
            <a:extLst>
              <a:ext uri="{FF2B5EF4-FFF2-40B4-BE49-F238E27FC236}">
                <a16:creationId xmlns:a16="http://schemas.microsoft.com/office/drawing/2014/main" id="{B2579B71-4833-49B9-9580-C8EDD1378514}"/>
              </a:ext>
            </a:extLst>
          </p:cNvPr>
          <p:cNvSpPr>
            <a:spLocks noGrp="1"/>
          </p:cNvSpPr>
          <p:nvPr>
            <p:ph type="body" idx="1"/>
          </p:nvPr>
        </p:nvSpPr>
        <p:spPr>
          <a:xfrm>
            <a:off x="1154954" y="6569869"/>
            <a:ext cx="3141878" cy="576262"/>
          </a:xfrm>
        </p:spPr>
        <p:txBody>
          <a:bodyPr/>
          <a:lstStyle/>
          <a:p>
            <a:pPr algn="ctr"/>
            <a:r>
              <a:rPr lang="en-US" dirty="0"/>
              <a:t>On Campus Learning</a:t>
            </a:r>
          </a:p>
          <a:p>
            <a:pPr marL="342900" indent="-342900" algn="ctr">
              <a:buFont typeface="Arial" panose="020B0604020202020204" pitchFamily="34" charset="0"/>
              <a:buChar char="•"/>
            </a:pPr>
            <a:r>
              <a:rPr lang="en-US" dirty="0"/>
              <a:t>Kindergarten-5</a:t>
            </a:r>
            <a:r>
              <a:rPr lang="en-US" baseline="30000" dirty="0"/>
              <a:t>th</a:t>
            </a:r>
            <a:endParaRPr lang="en-US" dirty="0"/>
          </a:p>
          <a:p>
            <a:pPr marL="342900" indent="-342900" algn="ctr">
              <a:buFont typeface="Arial" panose="020B0604020202020204" pitchFamily="34" charset="0"/>
              <a:buChar char="•"/>
            </a:pPr>
            <a:r>
              <a:rPr lang="en-US" dirty="0"/>
              <a:t>6</a:t>
            </a:r>
            <a:r>
              <a:rPr lang="en-US" baseline="30000" dirty="0"/>
              <a:t>th</a:t>
            </a:r>
            <a:r>
              <a:rPr lang="en-US" dirty="0"/>
              <a:t>-8</a:t>
            </a:r>
            <a:r>
              <a:rPr lang="en-US" baseline="30000" dirty="0"/>
              <a:t>th</a:t>
            </a:r>
            <a:r>
              <a:rPr lang="en-US" dirty="0"/>
              <a:t> Grades</a:t>
            </a:r>
          </a:p>
          <a:p>
            <a:pPr marL="342900" indent="-342900" algn="ctr">
              <a:buFont typeface="Arial" panose="020B0604020202020204" pitchFamily="34" charset="0"/>
              <a:buChar char="•"/>
            </a:pPr>
            <a:r>
              <a:rPr lang="en-US" dirty="0"/>
              <a:t>9</a:t>
            </a:r>
            <a:r>
              <a:rPr lang="en-US" baseline="30000" dirty="0"/>
              <a:t>th</a:t>
            </a:r>
            <a:r>
              <a:rPr lang="en-US" dirty="0"/>
              <a:t> – 12</a:t>
            </a:r>
            <a:r>
              <a:rPr lang="en-US" baseline="30000" dirty="0"/>
              <a:t>th</a:t>
            </a:r>
            <a:r>
              <a:rPr lang="en-US" dirty="0"/>
              <a:t> Grades</a:t>
            </a:r>
          </a:p>
          <a:p>
            <a:endParaRPr lang="en-US" dirty="0"/>
          </a:p>
        </p:txBody>
      </p:sp>
      <p:pic>
        <p:nvPicPr>
          <p:cNvPr id="9" name="Picture 8">
            <a:extLst>
              <a:ext uri="{FF2B5EF4-FFF2-40B4-BE49-F238E27FC236}">
                <a16:creationId xmlns:a16="http://schemas.microsoft.com/office/drawing/2014/main" id="{D85D5F53-E4D2-4047-BE89-E2918B95E521}"/>
              </a:ext>
            </a:extLst>
          </p:cNvPr>
          <p:cNvPicPr>
            <a:picLocks noChangeAspect="1"/>
          </p:cNvPicPr>
          <p:nvPr/>
        </p:nvPicPr>
        <p:blipFill>
          <a:blip r:embed="rId2"/>
          <a:stretch>
            <a:fillRect/>
          </a:stretch>
        </p:blipFill>
        <p:spPr>
          <a:xfrm>
            <a:off x="1558960" y="2603500"/>
            <a:ext cx="2469094" cy="1847248"/>
          </a:xfrm>
          <a:prstGeom prst="rect">
            <a:avLst/>
          </a:prstGeom>
        </p:spPr>
      </p:pic>
      <p:sp>
        <p:nvSpPr>
          <p:cNvPr id="5" name="Text Placeholder 4">
            <a:extLst>
              <a:ext uri="{FF2B5EF4-FFF2-40B4-BE49-F238E27FC236}">
                <a16:creationId xmlns:a16="http://schemas.microsoft.com/office/drawing/2014/main" id="{6EB4015B-C38F-43E2-A4F8-F8383BFA3C85}"/>
              </a:ext>
            </a:extLst>
          </p:cNvPr>
          <p:cNvSpPr>
            <a:spLocks noGrp="1"/>
          </p:cNvSpPr>
          <p:nvPr>
            <p:ph type="body" sz="quarter" idx="3"/>
          </p:nvPr>
        </p:nvSpPr>
        <p:spPr>
          <a:xfrm>
            <a:off x="4592387" y="6736481"/>
            <a:ext cx="2982447" cy="576262"/>
          </a:xfrm>
        </p:spPr>
        <p:txBody>
          <a:bodyPr/>
          <a:lstStyle/>
          <a:p>
            <a:pPr algn="ctr"/>
            <a:r>
              <a:rPr lang="en-US" sz="2000" dirty="0"/>
              <a:t>Hybrid Learning</a:t>
            </a:r>
          </a:p>
          <a:p>
            <a:pPr marL="342900" indent="-342900" algn="ctr">
              <a:buFont typeface="Arial" panose="020B0604020202020204" pitchFamily="34" charset="0"/>
              <a:buChar char="•"/>
            </a:pPr>
            <a:r>
              <a:rPr lang="en-US" sz="2000" dirty="0"/>
              <a:t>Kindergarten-5</a:t>
            </a:r>
            <a:r>
              <a:rPr lang="en-US" sz="2000" baseline="30000" dirty="0"/>
              <a:t>th</a:t>
            </a:r>
            <a:endParaRPr lang="en-US" sz="2000" dirty="0"/>
          </a:p>
          <a:p>
            <a:pPr marL="342900" indent="-342900" algn="ctr">
              <a:buFont typeface="Arial" panose="020B0604020202020204" pitchFamily="34" charset="0"/>
              <a:buChar char="•"/>
            </a:pPr>
            <a:r>
              <a:rPr lang="en-US" sz="2000" dirty="0"/>
              <a:t>6</a:t>
            </a:r>
            <a:r>
              <a:rPr lang="en-US" sz="2000" baseline="30000" dirty="0"/>
              <a:t>th</a:t>
            </a:r>
            <a:r>
              <a:rPr lang="en-US" sz="2000" dirty="0"/>
              <a:t>-8</a:t>
            </a:r>
            <a:r>
              <a:rPr lang="en-US" sz="2000" baseline="30000" dirty="0"/>
              <a:t>th</a:t>
            </a:r>
            <a:r>
              <a:rPr lang="en-US" sz="2000" dirty="0"/>
              <a:t> Grades</a:t>
            </a:r>
          </a:p>
          <a:p>
            <a:pPr marL="342900" indent="-342900" algn="ctr">
              <a:buFont typeface="Arial" panose="020B0604020202020204" pitchFamily="34" charset="0"/>
              <a:buChar char="•"/>
            </a:pPr>
            <a:r>
              <a:rPr lang="en-US" sz="2000" dirty="0"/>
              <a:t>9</a:t>
            </a:r>
            <a:r>
              <a:rPr lang="en-US" sz="2000" baseline="30000" dirty="0"/>
              <a:t>th</a:t>
            </a:r>
            <a:r>
              <a:rPr lang="en-US" sz="2000" dirty="0"/>
              <a:t> – 12</a:t>
            </a:r>
            <a:r>
              <a:rPr lang="en-US" sz="2000" baseline="30000" dirty="0"/>
              <a:t>th</a:t>
            </a:r>
            <a:r>
              <a:rPr lang="en-US" sz="2000" dirty="0"/>
              <a:t> Grades</a:t>
            </a:r>
          </a:p>
          <a:p>
            <a:endParaRPr lang="en-US" dirty="0"/>
          </a:p>
        </p:txBody>
      </p:sp>
      <p:sp>
        <p:nvSpPr>
          <p:cNvPr id="7" name="Text Placeholder 6">
            <a:extLst>
              <a:ext uri="{FF2B5EF4-FFF2-40B4-BE49-F238E27FC236}">
                <a16:creationId xmlns:a16="http://schemas.microsoft.com/office/drawing/2014/main" id="{83B93A44-68F9-4850-BAEB-7EA6054402A3}"/>
              </a:ext>
            </a:extLst>
          </p:cNvPr>
          <p:cNvSpPr>
            <a:spLocks noGrp="1"/>
          </p:cNvSpPr>
          <p:nvPr>
            <p:ph type="body" sz="quarter" idx="13"/>
          </p:nvPr>
        </p:nvSpPr>
        <p:spPr>
          <a:xfrm>
            <a:off x="8407748" y="6696531"/>
            <a:ext cx="3145730" cy="576262"/>
          </a:xfrm>
        </p:spPr>
        <p:txBody>
          <a:bodyPr/>
          <a:lstStyle/>
          <a:p>
            <a:pPr algn="ctr"/>
            <a:r>
              <a:rPr lang="en-US" sz="2000" dirty="0"/>
              <a:t>Full-time Online Synchronous Learning</a:t>
            </a:r>
          </a:p>
          <a:p>
            <a:pPr marL="342900" indent="-342900" algn="ctr">
              <a:buFont typeface="Arial" panose="020B0604020202020204" pitchFamily="34" charset="0"/>
              <a:buChar char="•"/>
            </a:pPr>
            <a:r>
              <a:rPr lang="en-US" sz="2000" dirty="0"/>
              <a:t>Kindergarten-5</a:t>
            </a:r>
            <a:r>
              <a:rPr lang="en-US" sz="2000" baseline="30000" dirty="0"/>
              <a:t>th</a:t>
            </a:r>
            <a:endParaRPr lang="en-US" sz="2000" dirty="0"/>
          </a:p>
          <a:p>
            <a:pPr marL="342900" indent="-342900" algn="ctr">
              <a:buFont typeface="Arial" panose="020B0604020202020204" pitchFamily="34" charset="0"/>
              <a:buChar char="•"/>
            </a:pPr>
            <a:r>
              <a:rPr lang="en-US" sz="2000" dirty="0"/>
              <a:t>6</a:t>
            </a:r>
            <a:r>
              <a:rPr lang="en-US" sz="2000" baseline="30000" dirty="0"/>
              <a:t>th</a:t>
            </a:r>
            <a:r>
              <a:rPr lang="en-US" sz="2000" dirty="0"/>
              <a:t>-8</a:t>
            </a:r>
            <a:r>
              <a:rPr lang="en-US" sz="2000" baseline="30000" dirty="0"/>
              <a:t>th</a:t>
            </a:r>
            <a:r>
              <a:rPr lang="en-US" sz="2000" dirty="0"/>
              <a:t> Grades</a:t>
            </a:r>
          </a:p>
          <a:p>
            <a:pPr marL="342900" indent="-342900" algn="ctr">
              <a:buFont typeface="Arial" panose="020B0604020202020204" pitchFamily="34" charset="0"/>
              <a:buChar char="•"/>
            </a:pPr>
            <a:r>
              <a:rPr lang="en-US" sz="2000" dirty="0"/>
              <a:t>9</a:t>
            </a:r>
            <a:r>
              <a:rPr lang="en-US" sz="2000" baseline="30000" dirty="0"/>
              <a:t>th</a:t>
            </a:r>
            <a:r>
              <a:rPr lang="en-US" sz="2000" dirty="0"/>
              <a:t> – 12</a:t>
            </a:r>
            <a:r>
              <a:rPr lang="en-US" sz="2000" baseline="30000" dirty="0"/>
              <a:t>th</a:t>
            </a:r>
            <a:r>
              <a:rPr lang="en-US" sz="2000" dirty="0"/>
              <a:t> Grades</a:t>
            </a:r>
          </a:p>
          <a:p>
            <a:endParaRPr lang="en-US" dirty="0"/>
          </a:p>
        </p:txBody>
      </p:sp>
      <p:pic>
        <p:nvPicPr>
          <p:cNvPr id="13" name="Picture 12">
            <a:extLst>
              <a:ext uri="{FF2B5EF4-FFF2-40B4-BE49-F238E27FC236}">
                <a16:creationId xmlns:a16="http://schemas.microsoft.com/office/drawing/2014/main" id="{DD47F39D-F3AC-4C4E-9759-F647D820B197}"/>
              </a:ext>
            </a:extLst>
          </p:cNvPr>
          <p:cNvPicPr>
            <a:picLocks noChangeAspect="1"/>
          </p:cNvPicPr>
          <p:nvPr/>
        </p:nvPicPr>
        <p:blipFill>
          <a:blip r:embed="rId3"/>
          <a:stretch>
            <a:fillRect/>
          </a:stretch>
        </p:blipFill>
        <p:spPr>
          <a:xfrm>
            <a:off x="5643004" y="3693586"/>
            <a:ext cx="2148406" cy="1514324"/>
          </a:xfrm>
          <a:prstGeom prst="rect">
            <a:avLst/>
          </a:prstGeom>
        </p:spPr>
      </p:pic>
      <p:pic>
        <p:nvPicPr>
          <p:cNvPr id="10" name="Picture 9">
            <a:extLst>
              <a:ext uri="{FF2B5EF4-FFF2-40B4-BE49-F238E27FC236}">
                <a16:creationId xmlns:a16="http://schemas.microsoft.com/office/drawing/2014/main" id="{F2672468-A861-4156-9A95-30DA62993D92}"/>
              </a:ext>
            </a:extLst>
          </p:cNvPr>
          <p:cNvPicPr>
            <a:picLocks noChangeAspect="1"/>
          </p:cNvPicPr>
          <p:nvPr/>
        </p:nvPicPr>
        <p:blipFill>
          <a:blip r:embed="rId2"/>
          <a:stretch>
            <a:fillRect/>
          </a:stretch>
        </p:blipFill>
        <p:spPr>
          <a:xfrm>
            <a:off x="4861452" y="2618555"/>
            <a:ext cx="2448973" cy="1832194"/>
          </a:xfrm>
          <a:prstGeom prst="rect">
            <a:avLst/>
          </a:prstGeom>
        </p:spPr>
      </p:pic>
      <p:pic>
        <p:nvPicPr>
          <p:cNvPr id="12" name="Picture 11">
            <a:extLst>
              <a:ext uri="{FF2B5EF4-FFF2-40B4-BE49-F238E27FC236}">
                <a16:creationId xmlns:a16="http://schemas.microsoft.com/office/drawing/2014/main" id="{EB416B0F-FC6B-4FC3-8257-CF62C26F6D5F}"/>
              </a:ext>
            </a:extLst>
          </p:cNvPr>
          <p:cNvPicPr>
            <a:picLocks noChangeAspect="1"/>
          </p:cNvPicPr>
          <p:nvPr/>
        </p:nvPicPr>
        <p:blipFill>
          <a:blip r:embed="rId3"/>
          <a:stretch>
            <a:fillRect/>
          </a:stretch>
        </p:blipFill>
        <p:spPr>
          <a:xfrm>
            <a:off x="8314674" y="2505376"/>
            <a:ext cx="2781300" cy="1960425"/>
          </a:xfrm>
          <a:prstGeom prst="rect">
            <a:avLst/>
          </a:prstGeom>
        </p:spPr>
      </p:pic>
    </p:spTree>
    <p:extLst>
      <p:ext uri="{BB962C8B-B14F-4D97-AF65-F5344CB8AC3E}">
        <p14:creationId xmlns:p14="http://schemas.microsoft.com/office/powerpoint/2010/main" val="4440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50F92-7418-4D0F-BF84-16F4CBC5AD4A}"/>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What is Distance/Online Learning?</a:t>
            </a:r>
          </a:p>
        </p:txBody>
      </p:sp>
      <p:sp>
        <p:nvSpPr>
          <p:cNvPr id="3" name="Content Placeholder 2">
            <a:extLst>
              <a:ext uri="{FF2B5EF4-FFF2-40B4-BE49-F238E27FC236}">
                <a16:creationId xmlns:a16="http://schemas.microsoft.com/office/drawing/2014/main" id="{285C93BD-85AF-43F4-941B-191CED5968B9}"/>
              </a:ext>
            </a:extLst>
          </p:cNvPr>
          <p:cNvSpPr>
            <a:spLocks noGrp="1"/>
          </p:cNvSpPr>
          <p:nvPr>
            <p:ph idx="1"/>
          </p:nvPr>
        </p:nvSpPr>
        <p:spPr/>
        <p:txBody>
          <a:bodyPr>
            <a:noAutofit/>
          </a:bodyPr>
          <a:lstStyle/>
          <a:p>
            <a:pPr algn="ctr"/>
            <a:r>
              <a:rPr lang="en-US" sz="3200" b="1" dirty="0">
                <a:latin typeface="Times New Roman" panose="02020603050405020304" pitchFamily="18" charset="0"/>
                <a:cs typeface="Times New Roman" panose="02020603050405020304" pitchFamily="18" charset="0"/>
              </a:rPr>
              <a:t>Distance learning</a:t>
            </a:r>
            <a:r>
              <a:rPr lang="en-US" sz="3200" dirty="0">
                <a:latin typeface="Times New Roman" panose="02020603050405020304" pitchFamily="18" charset="0"/>
                <a:cs typeface="Times New Roman" panose="02020603050405020304" pitchFamily="18" charset="0"/>
              </a:rPr>
              <a:t>, also called distance education, e-learning, and online learning, form of education in which the main elements include physical separation of teachers and students during instruction and the use of various technologies to facilitate student-teacher and student-student communication.</a:t>
            </a:r>
          </a:p>
        </p:txBody>
      </p:sp>
    </p:spTree>
    <p:extLst>
      <p:ext uri="{BB962C8B-B14F-4D97-AF65-F5344CB8AC3E}">
        <p14:creationId xmlns:p14="http://schemas.microsoft.com/office/powerpoint/2010/main" val="1422953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50F92-7418-4D0F-BF84-16F4CBC5AD4A}"/>
              </a:ext>
            </a:extLst>
          </p:cNvPr>
          <p:cNvSpPr>
            <a:spLocks noGrp="1"/>
          </p:cNvSpPr>
          <p:nvPr>
            <p:ph type="title"/>
          </p:nvPr>
        </p:nvSpPr>
        <p:spPr>
          <a:xfrm>
            <a:off x="742025" y="1096919"/>
            <a:ext cx="10555549" cy="706964"/>
          </a:xfrm>
        </p:spPr>
        <p:txBody>
          <a:bodyPr/>
          <a:lstStyle/>
          <a:p>
            <a:pPr algn="ctr"/>
            <a:r>
              <a:rPr lang="en-US" dirty="0">
                <a:latin typeface="Times New Roman" panose="02020603050405020304" pitchFamily="18" charset="0"/>
                <a:cs typeface="Times New Roman" panose="02020603050405020304" pitchFamily="18" charset="0"/>
              </a:rPr>
              <a:t>What is Distance/Synchronous Online Learning?</a:t>
            </a:r>
          </a:p>
        </p:txBody>
      </p:sp>
      <p:sp>
        <p:nvSpPr>
          <p:cNvPr id="3" name="Content Placeholder 2">
            <a:extLst>
              <a:ext uri="{FF2B5EF4-FFF2-40B4-BE49-F238E27FC236}">
                <a16:creationId xmlns:a16="http://schemas.microsoft.com/office/drawing/2014/main" id="{285C93BD-85AF-43F4-941B-191CED5968B9}"/>
              </a:ext>
            </a:extLst>
          </p:cNvPr>
          <p:cNvSpPr>
            <a:spLocks noGrp="1"/>
          </p:cNvSpPr>
          <p:nvPr>
            <p:ph idx="1"/>
          </p:nvPr>
        </p:nvSpPr>
        <p:spPr>
          <a:xfrm>
            <a:off x="618067" y="2339340"/>
            <a:ext cx="9508066" cy="4363302"/>
          </a:xfrm>
        </p:spPr>
        <p:txBody>
          <a:bodyPr>
            <a:normAutofit/>
          </a:bodyPr>
          <a:lstStyle/>
          <a:p>
            <a:pPr>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No in-person teacher led instruction</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Teacher led lessons via Google Meets</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Students are enrolled in all content areas</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Engaging and synchronous online lessons created and taught aligned to state standards</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Grades will be issued </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Attendance is mandatory</a:t>
            </a:r>
          </a:p>
          <a:p>
            <a:pPr marL="457200" lvl="1" indent="0" algn="ctr">
              <a:buNone/>
            </a:pPr>
            <a:endParaRPr lang="en-US" dirty="0"/>
          </a:p>
        </p:txBody>
      </p:sp>
    </p:spTree>
    <p:extLst>
      <p:ext uri="{BB962C8B-B14F-4D97-AF65-F5344CB8AC3E}">
        <p14:creationId xmlns:p14="http://schemas.microsoft.com/office/powerpoint/2010/main" val="1202064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50F92-7418-4D0F-BF84-16F4CBC5AD4A}"/>
              </a:ext>
            </a:extLst>
          </p:cNvPr>
          <p:cNvSpPr>
            <a:spLocks noGrp="1"/>
          </p:cNvSpPr>
          <p:nvPr>
            <p:ph type="title"/>
          </p:nvPr>
        </p:nvSpPr>
        <p:spPr>
          <a:xfrm>
            <a:off x="818225" y="929279"/>
            <a:ext cx="10555549" cy="706964"/>
          </a:xfrm>
        </p:spPr>
        <p:txBody>
          <a:bodyPr/>
          <a:lstStyle/>
          <a:p>
            <a:pPr algn="ctr"/>
            <a:r>
              <a:rPr lang="en-US" dirty="0">
                <a:latin typeface="Times New Roman" panose="02020603050405020304" pitchFamily="18" charset="0"/>
                <a:cs typeface="Times New Roman" panose="02020603050405020304" pitchFamily="18" charset="0"/>
              </a:rPr>
              <a:t>What is Distance/Synchronous Online Learning?</a:t>
            </a:r>
          </a:p>
        </p:txBody>
      </p:sp>
      <p:sp>
        <p:nvSpPr>
          <p:cNvPr id="3" name="Content Placeholder 2">
            <a:extLst>
              <a:ext uri="{FF2B5EF4-FFF2-40B4-BE49-F238E27FC236}">
                <a16:creationId xmlns:a16="http://schemas.microsoft.com/office/drawing/2014/main" id="{285C93BD-85AF-43F4-941B-191CED5968B9}"/>
              </a:ext>
            </a:extLst>
          </p:cNvPr>
          <p:cNvSpPr>
            <a:spLocks noGrp="1"/>
          </p:cNvSpPr>
          <p:nvPr>
            <p:ph idx="1"/>
          </p:nvPr>
        </p:nvSpPr>
        <p:spPr>
          <a:xfrm>
            <a:off x="357810" y="2266122"/>
            <a:ext cx="11277930" cy="4436520"/>
          </a:xfrm>
        </p:spPr>
        <p:txBody>
          <a:bodyPr>
            <a:normAutofit fontScale="32500" lnSpcReduction="20000"/>
          </a:bodyPr>
          <a:lstStyle/>
          <a:p>
            <a:pPr>
              <a:buFont typeface="Wingdings" panose="05000000000000000000" pitchFamily="2" charset="2"/>
              <a:buChar char="Ø"/>
            </a:pPr>
            <a:r>
              <a:rPr lang="en-US" sz="5600" dirty="0">
                <a:latin typeface="Times New Roman" panose="02020603050405020304" pitchFamily="18" charset="0"/>
                <a:cs typeface="Times New Roman" panose="02020603050405020304" pitchFamily="18" charset="0"/>
              </a:rPr>
              <a:t>Continued access to services that support all learners including but not limited to:</a:t>
            </a:r>
          </a:p>
          <a:p>
            <a:pPr marL="0" indent="0">
              <a:buNone/>
            </a:pPr>
            <a:endParaRPr lang="en-US" sz="56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5600" dirty="0">
                <a:latin typeface="Times New Roman" panose="02020603050405020304" pitchFamily="18" charset="0"/>
                <a:cs typeface="Times New Roman" panose="02020603050405020304" pitchFamily="18" charset="0"/>
              </a:rPr>
              <a:t>Special Educations Students</a:t>
            </a:r>
          </a:p>
          <a:p>
            <a:pPr lvl="1">
              <a:buFont typeface="Wingdings" panose="05000000000000000000" pitchFamily="2" charset="2"/>
              <a:buChar char="Ø"/>
            </a:pPr>
            <a:r>
              <a:rPr lang="en-US" sz="5600" dirty="0">
                <a:latin typeface="Times New Roman" panose="02020603050405020304" pitchFamily="18" charset="0"/>
                <a:cs typeface="Times New Roman" panose="02020603050405020304" pitchFamily="18" charset="0"/>
              </a:rPr>
              <a:t>English Language Learners</a:t>
            </a:r>
          </a:p>
          <a:p>
            <a:pPr lvl="1">
              <a:buFont typeface="Wingdings" panose="05000000000000000000" pitchFamily="2" charset="2"/>
              <a:buChar char="Ø"/>
            </a:pPr>
            <a:r>
              <a:rPr lang="en-US" sz="5600" dirty="0">
                <a:latin typeface="Times New Roman" panose="02020603050405020304" pitchFamily="18" charset="0"/>
                <a:cs typeface="Times New Roman" panose="02020603050405020304" pitchFamily="18" charset="0"/>
              </a:rPr>
              <a:t>Counseling</a:t>
            </a:r>
          </a:p>
          <a:p>
            <a:pPr lvl="1">
              <a:buFont typeface="Wingdings" panose="05000000000000000000" pitchFamily="2" charset="2"/>
              <a:buChar char="Ø"/>
            </a:pPr>
            <a:r>
              <a:rPr lang="en-US" sz="5600" dirty="0">
                <a:latin typeface="Times New Roman" panose="02020603050405020304" pitchFamily="18" charset="0"/>
                <a:cs typeface="Times New Roman" panose="02020603050405020304" pitchFamily="18" charset="0"/>
              </a:rPr>
              <a:t>Health Office Support</a:t>
            </a:r>
          </a:p>
          <a:p>
            <a:pPr lvl="1">
              <a:buFont typeface="Wingdings" panose="05000000000000000000" pitchFamily="2" charset="2"/>
              <a:buChar char="Ø"/>
            </a:pPr>
            <a:r>
              <a:rPr lang="en-US" sz="5600" dirty="0">
                <a:latin typeface="Times New Roman" panose="02020603050405020304" pitchFamily="18" charset="0"/>
                <a:cs typeface="Times New Roman" panose="02020603050405020304" pitchFamily="18" charset="0"/>
              </a:rPr>
              <a:t>Food &amp; Nutrition Services</a:t>
            </a:r>
          </a:p>
          <a:p>
            <a:pPr marL="457200" lvl="1" indent="0">
              <a:buNone/>
            </a:pPr>
            <a:endParaRPr lang="en-US" sz="5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5600" dirty="0">
                <a:latin typeface="Times New Roman" panose="02020603050405020304" pitchFamily="18" charset="0"/>
                <a:cs typeface="Times New Roman" panose="02020603050405020304" pitchFamily="18" charset="0"/>
              </a:rPr>
              <a:t>School schedule:</a:t>
            </a:r>
          </a:p>
          <a:p>
            <a:pPr lvl="1">
              <a:buFont typeface="Wingdings" panose="05000000000000000000" pitchFamily="2" charset="2"/>
              <a:buChar char="Ø"/>
            </a:pPr>
            <a:r>
              <a:rPr lang="en-US" sz="5600" dirty="0">
                <a:latin typeface="Times New Roman" panose="02020603050405020304" pitchFamily="18" charset="0"/>
                <a:cs typeface="Times New Roman" panose="02020603050405020304" pitchFamily="18" charset="0"/>
              </a:rPr>
              <a:t>Elementary: Monday- Friday from 8:00 am to 2:30 pm </a:t>
            </a:r>
          </a:p>
          <a:p>
            <a:pPr lvl="1">
              <a:buFont typeface="Wingdings" panose="05000000000000000000" pitchFamily="2" charset="2"/>
              <a:buChar char="Ø"/>
            </a:pPr>
            <a:r>
              <a:rPr lang="en-US" sz="5600" dirty="0">
                <a:latin typeface="Times New Roman" panose="02020603050405020304" pitchFamily="18" charset="0"/>
                <a:cs typeface="Times New Roman" panose="02020603050405020304" pitchFamily="18" charset="0"/>
              </a:rPr>
              <a:t>Middle/High School: Monday-Friday from 7:40 am to 2:30 pm  </a:t>
            </a:r>
          </a:p>
          <a:p>
            <a:pPr lvl="1">
              <a:buFont typeface="Wingdings" panose="05000000000000000000" pitchFamily="2" charset="2"/>
              <a:buChar char="Ø"/>
            </a:pPr>
            <a:r>
              <a:rPr lang="en-US" sz="5600" dirty="0">
                <a:latin typeface="Times New Roman" panose="02020603050405020304" pitchFamily="18" charset="0"/>
                <a:cs typeface="Times New Roman" panose="02020603050405020304" pitchFamily="18" charset="0"/>
              </a:rPr>
              <a:t>180 instructional days</a:t>
            </a:r>
          </a:p>
          <a:p>
            <a:pPr marL="457200" lvl="1" indent="0" algn="ctr">
              <a:buNone/>
            </a:pPr>
            <a:endParaRPr lang="en-US" dirty="0"/>
          </a:p>
        </p:txBody>
      </p:sp>
    </p:spTree>
    <p:extLst>
      <p:ext uri="{BB962C8B-B14F-4D97-AF65-F5344CB8AC3E}">
        <p14:creationId xmlns:p14="http://schemas.microsoft.com/office/powerpoint/2010/main" val="4085290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48DB-8973-4391-9E67-6FFAF71CBA7E}"/>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Synchronous Online Learning at OAA</a:t>
            </a:r>
          </a:p>
        </p:txBody>
      </p:sp>
      <p:graphicFrame>
        <p:nvGraphicFramePr>
          <p:cNvPr id="4" name="Content Placeholder 3">
            <a:extLst>
              <a:ext uri="{FF2B5EF4-FFF2-40B4-BE49-F238E27FC236}">
                <a16:creationId xmlns:a16="http://schemas.microsoft.com/office/drawing/2014/main" id="{05B00513-0A96-4FA7-B34C-514E933A2632}"/>
              </a:ext>
            </a:extLst>
          </p:cNvPr>
          <p:cNvGraphicFramePr>
            <a:graphicFrameLocks noGrp="1"/>
          </p:cNvGraphicFramePr>
          <p:nvPr>
            <p:ph idx="1"/>
            <p:extLst>
              <p:ext uri="{D42A27DB-BD31-4B8C-83A1-F6EECF244321}">
                <p14:modId xmlns:p14="http://schemas.microsoft.com/office/powerpoint/2010/main" val="1940297033"/>
              </p:ext>
            </p:extLst>
          </p:nvPr>
        </p:nvGraphicFramePr>
        <p:xfrm>
          <a:off x="499532" y="2658532"/>
          <a:ext cx="11133668" cy="3652695"/>
        </p:xfrm>
        <a:graphic>
          <a:graphicData uri="http://schemas.openxmlformats.org/drawingml/2006/table">
            <a:tbl>
              <a:tblPr firstRow="1" firstCol="1" bandRow="1">
                <a:tableStyleId>{5C22544A-7EE6-4342-B048-85BDC9FD1C3A}</a:tableStyleId>
              </a:tblPr>
              <a:tblGrid>
                <a:gridCol w="2783417">
                  <a:extLst>
                    <a:ext uri="{9D8B030D-6E8A-4147-A177-3AD203B41FA5}">
                      <a16:colId xmlns:a16="http://schemas.microsoft.com/office/drawing/2014/main" val="1226347411"/>
                    </a:ext>
                  </a:extLst>
                </a:gridCol>
                <a:gridCol w="2783417">
                  <a:extLst>
                    <a:ext uri="{9D8B030D-6E8A-4147-A177-3AD203B41FA5}">
                      <a16:colId xmlns:a16="http://schemas.microsoft.com/office/drawing/2014/main" val="518498742"/>
                    </a:ext>
                  </a:extLst>
                </a:gridCol>
                <a:gridCol w="2783417">
                  <a:extLst>
                    <a:ext uri="{9D8B030D-6E8A-4147-A177-3AD203B41FA5}">
                      <a16:colId xmlns:a16="http://schemas.microsoft.com/office/drawing/2014/main" val="379462836"/>
                    </a:ext>
                  </a:extLst>
                </a:gridCol>
                <a:gridCol w="2783417">
                  <a:extLst>
                    <a:ext uri="{9D8B030D-6E8A-4147-A177-3AD203B41FA5}">
                      <a16:colId xmlns:a16="http://schemas.microsoft.com/office/drawing/2014/main" val="3436023985"/>
                    </a:ext>
                  </a:extLst>
                </a:gridCol>
              </a:tblGrid>
              <a:tr h="1065641">
                <a:tc>
                  <a:txBody>
                    <a:bodyPr/>
                    <a:lstStyle/>
                    <a:p>
                      <a:pPr marL="0" marR="0" algn="ctr">
                        <a:lnSpc>
                          <a:spcPct val="107000"/>
                        </a:lnSpc>
                        <a:spcBef>
                          <a:spcPts val="0"/>
                        </a:spcBef>
                        <a:spcAft>
                          <a:spcPts val="0"/>
                        </a:spcAft>
                        <a:tabLst>
                          <a:tab pos="254635" algn="l"/>
                          <a:tab pos="1108710" algn="ctr"/>
                        </a:tabLst>
                      </a:pPr>
                      <a:r>
                        <a:rPr lang="en-US" sz="2000">
                          <a:effectLst/>
                          <a:latin typeface="Times New Roman" panose="02020603050405020304" pitchFamily="18" charset="0"/>
                          <a:cs typeface="Times New Roman" panose="02020603050405020304" pitchFamily="18" charset="0"/>
                        </a:rPr>
                        <a:t>Action Step(s)</a:t>
                      </a:r>
                    </a:p>
                    <a:p>
                      <a:pPr marL="0" marR="0" algn="ctr">
                        <a:lnSpc>
                          <a:spcPct val="107000"/>
                        </a:lnSpc>
                        <a:spcBef>
                          <a:spcPts val="0"/>
                        </a:spcBef>
                        <a:spcAft>
                          <a:spcPts val="0"/>
                        </a:spcAft>
                        <a:tabLst>
                          <a:tab pos="214630" algn="l"/>
                          <a:tab pos="691515" algn="ctr"/>
                        </a:tabLs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Person(s) Responsible</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Frequency and/or Timing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Evidence of Implementation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4056455"/>
                  </a:ext>
                </a:extLst>
              </a:tr>
              <a:tr h="2160158">
                <a:tc>
                  <a:txBody>
                    <a:bodyPr/>
                    <a:lstStyle/>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Student participation in a virtual or classroom session (Google Meets).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Each individual teacher will submit their classroom attendance to the school registrar.</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0">
                          <a:effectLst/>
                          <a:latin typeface="Times New Roman" panose="02020603050405020304" pitchFamily="18" charset="0"/>
                          <a:cs typeface="Times New Roman" panose="02020603050405020304" pitchFamily="18" charset="0"/>
                        </a:rPr>
                        <a:t>Elementary-twice a day one for am session and second for pm session.</a:t>
                      </a:r>
                    </a:p>
                    <a:p>
                      <a:pPr marL="342900" marR="0" lvl="0" indent="-342900">
                        <a:lnSpc>
                          <a:spcPct val="107000"/>
                        </a:lnSpc>
                        <a:spcBef>
                          <a:spcPts val="0"/>
                        </a:spcBef>
                        <a:spcAft>
                          <a:spcPts val="0"/>
                        </a:spcAft>
                        <a:buFont typeface="Symbol" panose="05050102010706020507" pitchFamily="18" charset="2"/>
                        <a:buChar char=""/>
                      </a:pPr>
                      <a:r>
                        <a:rPr lang="en-US" sz="2000">
                          <a:effectLst/>
                          <a:latin typeface="Times New Roman" panose="02020603050405020304" pitchFamily="18" charset="0"/>
                          <a:cs typeface="Times New Roman" panose="02020603050405020304" pitchFamily="18" charset="0"/>
                        </a:rPr>
                        <a:t>Middle and high school will be at the commencement of every period (6).</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Meet Attendance through Google Meets.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052171"/>
                  </a:ext>
                </a:extLst>
              </a:tr>
            </a:tbl>
          </a:graphicData>
        </a:graphic>
      </p:graphicFrame>
    </p:spTree>
    <p:extLst>
      <p:ext uri="{BB962C8B-B14F-4D97-AF65-F5344CB8AC3E}">
        <p14:creationId xmlns:p14="http://schemas.microsoft.com/office/powerpoint/2010/main" val="843135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9AEFD-EF66-4CA4-ADD6-4BC3CA572012}"/>
              </a:ext>
            </a:extLst>
          </p:cNvPr>
          <p:cNvSpPr>
            <a:spLocks noGrp="1"/>
          </p:cNvSpPr>
          <p:nvPr>
            <p:ph type="title"/>
          </p:nvPr>
        </p:nvSpPr>
        <p:spPr>
          <a:xfrm>
            <a:off x="1154954" y="973668"/>
            <a:ext cx="10343626" cy="1198032"/>
          </a:xfrm>
        </p:spPr>
        <p:txBody>
          <a:bodyPr/>
          <a:lstStyle/>
          <a:p>
            <a:pPr algn="ctr"/>
            <a:r>
              <a:rPr lang="en-US" dirty="0">
                <a:latin typeface="Times New Roman" panose="02020603050405020304" pitchFamily="18" charset="0"/>
                <a:cs typeface="Times New Roman" panose="02020603050405020304" pitchFamily="18" charset="0"/>
              </a:rPr>
              <a:t>Distance Learning Expectations: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Teacher/Staff General Expectations</a:t>
            </a:r>
          </a:p>
        </p:txBody>
      </p:sp>
      <p:sp>
        <p:nvSpPr>
          <p:cNvPr id="3" name="TextBox 2">
            <a:extLst>
              <a:ext uri="{FF2B5EF4-FFF2-40B4-BE49-F238E27FC236}">
                <a16:creationId xmlns:a16="http://schemas.microsoft.com/office/drawing/2014/main" id="{CD504908-F51B-4012-AC01-769B7F3BCAEF}"/>
              </a:ext>
            </a:extLst>
          </p:cNvPr>
          <p:cNvSpPr txBox="1"/>
          <p:nvPr/>
        </p:nvSpPr>
        <p:spPr>
          <a:xfrm>
            <a:off x="363984" y="2811780"/>
            <a:ext cx="11226036" cy="646331"/>
          </a:xfrm>
          <a:prstGeom prst="rect">
            <a:avLst/>
          </a:prstGeom>
          <a:noFill/>
        </p:spPr>
        <p:txBody>
          <a:bodyPr wrap="square" rtlCol="0">
            <a:spAutoFit/>
          </a:bodyPr>
          <a:lstStyle/>
          <a:p>
            <a:endParaRPr lang="en-US" dirty="0"/>
          </a:p>
          <a:p>
            <a:endParaRPr lang="en-US" dirty="0"/>
          </a:p>
        </p:txBody>
      </p:sp>
      <p:graphicFrame>
        <p:nvGraphicFramePr>
          <p:cNvPr id="4" name="Table 3">
            <a:extLst>
              <a:ext uri="{FF2B5EF4-FFF2-40B4-BE49-F238E27FC236}">
                <a16:creationId xmlns:a16="http://schemas.microsoft.com/office/drawing/2014/main" id="{EB0CCE38-0D0A-433B-AD9A-4756AFB367E7}"/>
              </a:ext>
            </a:extLst>
          </p:cNvPr>
          <p:cNvGraphicFramePr>
            <a:graphicFrameLocks noGrp="1"/>
          </p:cNvGraphicFramePr>
          <p:nvPr>
            <p:extLst>
              <p:ext uri="{D42A27DB-BD31-4B8C-83A1-F6EECF244321}">
                <p14:modId xmlns:p14="http://schemas.microsoft.com/office/powerpoint/2010/main" val="638621854"/>
              </p:ext>
            </p:extLst>
          </p:nvPr>
        </p:nvGraphicFramePr>
        <p:xfrm>
          <a:off x="482982" y="2540000"/>
          <a:ext cx="11226036" cy="3750733"/>
        </p:xfrm>
        <a:graphic>
          <a:graphicData uri="http://schemas.openxmlformats.org/drawingml/2006/table">
            <a:tbl>
              <a:tblPr firstRow="1" firstCol="1" bandRow="1">
                <a:tableStyleId>{5C22544A-7EE6-4342-B048-85BDC9FD1C3A}</a:tableStyleId>
              </a:tblPr>
              <a:tblGrid>
                <a:gridCol w="2806509">
                  <a:extLst>
                    <a:ext uri="{9D8B030D-6E8A-4147-A177-3AD203B41FA5}">
                      <a16:colId xmlns:a16="http://schemas.microsoft.com/office/drawing/2014/main" val="4088301669"/>
                    </a:ext>
                  </a:extLst>
                </a:gridCol>
                <a:gridCol w="2806509">
                  <a:extLst>
                    <a:ext uri="{9D8B030D-6E8A-4147-A177-3AD203B41FA5}">
                      <a16:colId xmlns:a16="http://schemas.microsoft.com/office/drawing/2014/main" val="3839165352"/>
                    </a:ext>
                  </a:extLst>
                </a:gridCol>
                <a:gridCol w="2806509">
                  <a:extLst>
                    <a:ext uri="{9D8B030D-6E8A-4147-A177-3AD203B41FA5}">
                      <a16:colId xmlns:a16="http://schemas.microsoft.com/office/drawing/2014/main" val="3637225766"/>
                    </a:ext>
                  </a:extLst>
                </a:gridCol>
                <a:gridCol w="2806509">
                  <a:extLst>
                    <a:ext uri="{9D8B030D-6E8A-4147-A177-3AD203B41FA5}">
                      <a16:colId xmlns:a16="http://schemas.microsoft.com/office/drawing/2014/main" val="1601182376"/>
                    </a:ext>
                  </a:extLst>
                </a:gridCol>
              </a:tblGrid>
              <a:tr h="525808">
                <a:tc>
                  <a:txBody>
                    <a:bodyPr/>
                    <a:lstStyle/>
                    <a:p>
                      <a:pPr marL="0" marR="0" algn="ctr">
                        <a:lnSpc>
                          <a:spcPct val="107000"/>
                        </a:lnSpc>
                        <a:spcBef>
                          <a:spcPts val="0"/>
                        </a:spcBef>
                        <a:spcAft>
                          <a:spcPts val="0"/>
                        </a:spcAft>
                        <a:tabLst>
                          <a:tab pos="254635" algn="l"/>
                          <a:tab pos="1108710" algn="ctr"/>
                        </a:tabLst>
                      </a:pPr>
                      <a:r>
                        <a:rPr lang="en-US" sz="1400">
                          <a:effectLst/>
                          <a:latin typeface="Times New Roman" panose="02020603050405020304" pitchFamily="18" charset="0"/>
                          <a:cs typeface="Times New Roman" panose="02020603050405020304" pitchFamily="18" charset="0"/>
                        </a:rPr>
                        <a:t>Action Step(s)</a:t>
                      </a:r>
                    </a:p>
                    <a:p>
                      <a:pPr marL="0" marR="0" algn="ctr">
                        <a:lnSpc>
                          <a:spcPct val="107000"/>
                        </a:lnSpc>
                        <a:spcBef>
                          <a:spcPts val="0"/>
                        </a:spcBef>
                        <a:spcAft>
                          <a:spcPts val="0"/>
                        </a:spcAft>
                        <a:tabLst>
                          <a:tab pos="214630" algn="l"/>
                          <a:tab pos="691515" algn="ctr"/>
                        </a:tabLs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Person(s) Responsible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Frequency and/or Timing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Evidence of Implementation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3629752"/>
                  </a:ext>
                </a:extLst>
              </a:tr>
              <a:tr h="3224925">
                <a:tc>
                  <a:txBody>
                    <a:bodyPr/>
                    <a:lstStyle/>
                    <a:p>
                      <a:pPr marL="342900" marR="0" lvl="0" indent="-342900">
                        <a:lnSpc>
                          <a:spcPct val="107000"/>
                        </a:lnSpc>
                        <a:spcBef>
                          <a:spcPts val="0"/>
                        </a:spcBef>
                        <a:spcAft>
                          <a:spcPts val="0"/>
                        </a:spcAft>
                        <a:buFont typeface="Symbol" panose="05050102010706020507" pitchFamily="18" charset="2"/>
                        <a:buChar char=""/>
                      </a:pPr>
                      <a:r>
                        <a:rPr lang="en-US" sz="1400">
                          <a:effectLst/>
                          <a:latin typeface="Times New Roman" panose="02020603050405020304" pitchFamily="18" charset="0"/>
                          <a:cs typeface="Times New Roman" panose="02020603050405020304" pitchFamily="18" charset="0"/>
                        </a:rPr>
                        <a:t>Teachers are expected to provide synchronous virtual lessons daily for every period; all lessons will be recorded in its entirety. This is what was utilized for the 4</a:t>
                      </a:r>
                      <a:r>
                        <a:rPr lang="en-US" sz="1400" baseline="30000">
                          <a:effectLst/>
                          <a:latin typeface="Times New Roman" panose="02020603050405020304" pitchFamily="18" charset="0"/>
                          <a:cs typeface="Times New Roman" panose="02020603050405020304" pitchFamily="18" charset="0"/>
                        </a:rPr>
                        <a:t>th</a:t>
                      </a:r>
                      <a:r>
                        <a:rPr lang="en-US" sz="1400">
                          <a:effectLst/>
                          <a:latin typeface="Times New Roman" panose="02020603050405020304" pitchFamily="18" charset="0"/>
                          <a:cs typeface="Times New Roman" panose="02020603050405020304" pitchFamily="18" charset="0"/>
                        </a:rPr>
                        <a:t> quarter mandated school closure SY 2019-2020. </a:t>
                      </a:r>
                    </a:p>
                    <a:p>
                      <a:pPr marL="342900" marR="0" lvl="0" indent="-342900">
                        <a:lnSpc>
                          <a:spcPct val="107000"/>
                        </a:lnSpc>
                        <a:spcBef>
                          <a:spcPts val="0"/>
                        </a:spcBef>
                        <a:spcAft>
                          <a:spcPts val="0"/>
                        </a:spcAft>
                        <a:buFont typeface="Symbol" panose="05050102010706020507" pitchFamily="18" charset="2"/>
                        <a:buChar char=""/>
                      </a:pPr>
                      <a:r>
                        <a:rPr lang="en-US" sz="1400">
                          <a:effectLst/>
                          <a:latin typeface="Times New Roman" panose="02020603050405020304" pitchFamily="18" charset="0"/>
                          <a:cs typeface="Times New Roman" panose="02020603050405020304" pitchFamily="18" charset="0"/>
                        </a:rPr>
                        <a:t>Teachers are expected to teach five days of the week for the normal duration of the regular class.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cs typeface="Times New Roman" panose="02020603050405020304" pitchFamily="18" charset="0"/>
                        </a:rPr>
                        <a:t>Each individual teacher is responsible for the daily lesson </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cs typeface="Times New Roman" panose="02020603050405020304" pitchFamily="18" charset="0"/>
                        </a:rPr>
                        <a:t>The school principal will ensure the implementation of this action.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Daily: Monday-Friday for every class period.</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cs typeface="Times New Roman" panose="02020603050405020304" pitchFamily="18" charset="0"/>
                        </a:rPr>
                        <a:t>Lesson plan submissions</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cs typeface="Times New Roman" panose="02020603050405020304" pitchFamily="18" charset="0"/>
                        </a:rPr>
                        <a:t>Lesson Plan Exemplars</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cs typeface="Times New Roman" panose="02020603050405020304" pitchFamily="18" charset="0"/>
                        </a:rPr>
                        <a:t>Daily classroom recordings from beginning to end</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cs typeface="Times New Roman" panose="02020603050405020304" pitchFamily="18" charset="0"/>
                        </a:rPr>
                        <a:t>Verification on the part of the Resource and Development Team (RDT) through individual classroom analysis notes</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cs typeface="Times New Roman" panose="02020603050405020304" pitchFamily="18" charset="0"/>
                        </a:rPr>
                        <a:t>School principal verification through individual classroom analysis notes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6298088"/>
                  </a:ext>
                </a:extLst>
              </a:tr>
            </a:tbl>
          </a:graphicData>
        </a:graphic>
      </p:graphicFrame>
    </p:spTree>
    <p:extLst>
      <p:ext uri="{BB962C8B-B14F-4D97-AF65-F5344CB8AC3E}">
        <p14:creationId xmlns:p14="http://schemas.microsoft.com/office/powerpoint/2010/main" val="1905147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9AEFD-EF66-4CA4-ADD6-4BC3CA572012}"/>
              </a:ext>
            </a:extLst>
          </p:cNvPr>
          <p:cNvSpPr>
            <a:spLocks noGrp="1"/>
          </p:cNvSpPr>
          <p:nvPr>
            <p:ph type="title"/>
          </p:nvPr>
        </p:nvSpPr>
        <p:spPr>
          <a:xfrm>
            <a:off x="1154954" y="973668"/>
            <a:ext cx="10343626" cy="1198032"/>
          </a:xfrm>
        </p:spPr>
        <p:txBody>
          <a:bodyPr/>
          <a:lstStyle/>
          <a:p>
            <a:pPr algn="ctr"/>
            <a:r>
              <a:rPr lang="en-US" dirty="0"/>
              <a:t>Distance Learning Expectations </a:t>
            </a:r>
            <a:br>
              <a:rPr lang="en-US" dirty="0"/>
            </a:br>
            <a:r>
              <a:rPr lang="en-US" dirty="0"/>
              <a:t>Student Attendance:</a:t>
            </a:r>
          </a:p>
        </p:txBody>
      </p:sp>
      <p:sp>
        <p:nvSpPr>
          <p:cNvPr id="3" name="TextBox 2">
            <a:extLst>
              <a:ext uri="{FF2B5EF4-FFF2-40B4-BE49-F238E27FC236}">
                <a16:creationId xmlns:a16="http://schemas.microsoft.com/office/drawing/2014/main" id="{CD504908-F51B-4012-AC01-769B7F3BCAEF}"/>
              </a:ext>
            </a:extLst>
          </p:cNvPr>
          <p:cNvSpPr txBox="1"/>
          <p:nvPr/>
        </p:nvSpPr>
        <p:spPr>
          <a:xfrm>
            <a:off x="228600" y="2811780"/>
            <a:ext cx="11361420" cy="3477875"/>
          </a:xfrm>
          <a:prstGeom prst="rect">
            <a:avLst/>
          </a:prstGeom>
          <a:noFill/>
        </p:spPr>
        <p:txBody>
          <a:bodyPr wrap="square" rtlCol="0">
            <a:spAutoFit/>
          </a:bodyPr>
          <a:lstStyle/>
          <a:p>
            <a:r>
              <a:rPr lang="en-US" dirty="0"/>
              <a:t>● </a:t>
            </a:r>
            <a:r>
              <a:rPr lang="en-US" sz="2000" dirty="0">
                <a:latin typeface="Times New Roman" panose="02020603050405020304" pitchFamily="18" charset="0"/>
                <a:cs typeface="Times New Roman" panose="02020603050405020304" pitchFamily="18" charset="0"/>
              </a:rPr>
              <a:t>Teachers will take attendance through Google Meets at the beginning of each class period or twice a day (am and pm) for elementary grades.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If a student is absent, teachers will mark the student “A” in PowerSchool.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If a student is tardy, teachers will mark the student “T” in PowerSchool.</a:t>
            </a:r>
          </a:p>
          <a:p>
            <a:r>
              <a:rPr lang="en-US" sz="2000" dirty="0">
                <a:latin typeface="Times New Roman" panose="02020603050405020304" pitchFamily="18" charset="0"/>
                <a:cs typeface="Times New Roman" panose="02020603050405020304" pitchFamily="18" charset="0"/>
              </a:rPr>
              <a:t>	 ○ Students will log in to each class ON TIME; a late log-in is still a tardy tracked in PowerSchool.</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Students will attend assigned classes every day that school is in session during the scheduled time.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During class, students will adhere to the Omega Alpha Academy-Student Code of Conduct.</a:t>
            </a:r>
          </a:p>
        </p:txBody>
      </p:sp>
    </p:spTree>
    <p:extLst>
      <p:ext uri="{BB962C8B-B14F-4D97-AF65-F5344CB8AC3E}">
        <p14:creationId xmlns:p14="http://schemas.microsoft.com/office/powerpoint/2010/main" val="555018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9AEFD-EF66-4CA4-ADD6-4BC3CA572012}"/>
              </a:ext>
            </a:extLst>
          </p:cNvPr>
          <p:cNvSpPr>
            <a:spLocks noGrp="1"/>
          </p:cNvSpPr>
          <p:nvPr>
            <p:ph type="title"/>
          </p:nvPr>
        </p:nvSpPr>
        <p:spPr>
          <a:xfrm>
            <a:off x="643467" y="745068"/>
            <a:ext cx="10778913" cy="1198032"/>
          </a:xfrm>
        </p:spPr>
        <p:txBody>
          <a:bodyPr/>
          <a:lstStyle/>
          <a:p>
            <a:pPr algn="ctr"/>
            <a:r>
              <a:rPr lang="en-US" dirty="0"/>
              <a:t>Demonstrating Mastery of Academic Content</a:t>
            </a:r>
          </a:p>
        </p:txBody>
      </p:sp>
      <p:sp>
        <p:nvSpPr>
          <p:cNvPr id="3" name="TextBox 2">
            <a:extLst>
              <a:ext uri="{FF2B5EF4-FFF2-40B4-BE49-F238E27FC236}">
                <a16:creationId xmlns:a16="http://schemas.microsoft.com/office/drawing/2014/main" id="{CD504908-F51B-4012-AC01-769B7F3BCAEF}"/>
              </a:ext>
            </a:extLst>
          </p:cNvPr>
          <p:cNvSpPr txBox="1"/>
          <p:nvPr/>
        </p:nvSpPr>
        <p:spPr>
          <a:xfrm>
            <a:off x="228600" y="2811780"/>
            <a:ext cx="11361420" cy="369332"/>
          </a:xfrm>
          <a:prstGeom prst="rect">
            <a:avLst/>
          </a:prstGeom>
          <a:noFill/>
        </p:spPr>
        <p:txBody>
          <a:bodyPr wrap="square" rtlCol="0">
            <a:spAutoFit/>
          </a:bodyPr>
          <a:lstStyle/>
          <a:p>
            <a:endParaRPr lang="en-US" dirty="0"/>
          </a:p>
        </p:txBody>
      </p:sp>
      <p:graphicFrame>
        <p:nvGraphicFramePr>
          <p:cNvPr id="5" name="Table 4">
            <a:extLst>
              <a:ext uri="{FF2B5EF4-FFF2-40B4-BE49-F238E27FC236}">
                <a16:creationId xmlns:a16="http://schemas.microsoft.com/office/drawing/2014/main" id="{D27B7E39-CD98-443F-A8C2-0495132DFEC0}"/>
              </a:ext>
            </a:extLst>
          </p:cNvPr>
          <p:cNvGraphicFramePr>
            <a:graphicFrameLocks noGrp="1"/>
          </p:cNvGraphicFramePr>
          <p:nvPr>
            <p:extLst>
              <p:ext uri="{D42A27DB-BD31-4B8C-83A1-F6EECF244321}">
                <p14:modId xmlns:p14="http://schemas.microsoft.com/office/powerpoint/2010/main" val="1566147162"/>
              </p:ext>
            </p:extLst>
          </p:nvPr>
        </p:nvGraphicFramePr>
        <p:xfrm>
          <a:off x="482599" y="2729803"/>
          <a:ext cx="11209868" cy="3703891"/>
        </p:xfrm>
        <a:graphic>
          <a:graphicData uri="http://schemas.openxmlformats.org/drawingml/2006/table">
            <a:tbl>
              <a:tblPr firstRow="1" firstCol="1" bandRow="1">
                <a:tableStyleId>{5C22544A-7EE6-4342-B048-85BDC9FD1C3A}</a:tableStyleId>
              </a:tblPr>
              <a:tblGrid>
                <a:gridCol w="2802467">
                  <a:extLst>
                    <a:ext uri="{9D8B030D-6E8A-4147-A177-3AD203B41FA5}">
                      <a16:colId xmlns:a16="http://schemas.microsoft.com/office/drawing/2014/main" val="980709137"/>
                    </a:ext>
                  </a:extLst>
                </a:gridCol>
                <a:gridCol w="2802467">
                  <a:extLst>
                    <a:ext uri="{9D8B030D-6E8A-4147-A177-3AD203B41FA5}">
                      <a16:colId xmlns:a16="http://schemas.microsoft.com/office/drawing/2014/main" val="3869332342"/>
                    </a:ext>
                  </a:extLst>
                </a:gridCol>
                <a:gridCol w="2802467">
                  <a:extLst>
                    <a:ext uri="{9D8B030D-6E8A-4147-A177-3AD203B41FA5}">
                      <a16:colId xmlns:a16="http://schemas.microsoft.com/office/drawing/2014/main" val="3302997985"/>
                    </a:ext>
                  </a:extLst>
                </a:gridCol>
                <a:gridCol w="2802467">
                  <a:extLst>
                    <a:ext uri="{9D8B030D-6E8A-4147-A177-3AD203B41FA5}">
                      <a16:colId xmlns:a16="http://schemas.microsoft.com/office/drawing/2014/main" val="1992867087"/>
                    </a:ext>
                  </a:extLst>
                </a:gridCol>
              </a:tblGrid>
              <a:tr h="523239">
                <a:tc>
                  <a:txBody>
                    <a:bodyPr/>
                    <a:lstStyle/>
                    <a:p>
                      <a:pPr marL="0" marR="0" algn="ctr">
                        <a:lnSpc>
                          <a:spcPct val="107000"/>
                        </a:lnSpc>
                        <a:spcBef>
                          <a:spcPts val="0"/>
                        </a:spcBef>
                        <a:spcAft>
                          <a:spcPts val="0"/>
                        </a:spcAft>
                        <a:tabLst>
                          <a:tab pos="254635" algn="l"/>
                          <a:tab pos="1108710" algn="ctr"/>
                        </a:tabLst>
                      </a:pPr>
                      <a:r>
                        <a:rPr lang="en-US" sz="1400">
                          <a:effectLst/>
                          <a:latin typeface="Times New Roman" panose="02020603050405020304" pitchFamily="18" charset="0"/>
                          <a:cs typeface="Times New Roman" panose="02020603050405020304" pitchFamily="18" charset="0"/>
                        </a:rPr>
                        <a:t>Action Step(s)</a:t>
                      </a:r>
                    </a:p>
                    <a:p>
                      <a:pPr marL="0" marR="0" algn="ctr">
                        <a:lnSpc>
                          <a:spcPct val="107000"/>
                        </a:lnSpc>
                        <a:spcBef>
                          <a:spcPts val="0"/>
                        </a:spcBef>
                        <a:spcAft>
                          <a:spcPts val="0"/>
                        </a:spcAft>
                        <a:tabLst>
                          <a:tab pos="214630" algn="l"/>
                          <a:tab pos="691515" algn="ctr"/>
                        </a:tabLs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Person(s) Responsible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Frequency and/or Timing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Evidence of Implementation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9786870"/>
                  </a:ext>
                </a:extLst>
              </a:tr>
              <a:tr h="2467251">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cs typeface="Times New Roman" panose="02020603050405020304" pitchFamily="18" charset="0"/>
                        </a:rPr>
                        <a:t>Careful thought and creativity goes into lesson planning and exemplar creating. </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cs typeface="Times New Roman" panose="02020603050405020304" pitchFamily="18" charset="0"/>
                        </a:rPr>
                        <a:t>DOK level questioning is strategically scaffolded and assessed via quizzes, tests, cold calling, verbal and written summarizations. </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cs typeface="Times New Roman" panose="02020603050405020304" pitchFamily="18" charset="0"/>
                        </a:rPr>
                        <a:t>Students are continuously monitored throughout the lesson to check for comprehension and mastery of the standard. </a:t>
                      </a:r>
                    </a:p>
                    <a:p>
                      <a:pPr marL="0" marR="0">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a:effectLst/>
                          <a:latin typeface="Times New Roman" panose="02020603050405020304" pitchFamily="18" charset="0"/>
                          <a:cs typeface="Times New Roman" panose="02020603050405020304" pitchFamily="18" charset="0"/>
                        </a:rPr>
                        <a:t>General Education Teachers</a:t>
                      </a:r>
                    </a:p>
                    <a:p>
                      <a:pPr marL="342900" marR="0" lvl="0" indent="-342900">
                        <a:lnSpc>
                          <a:spcPct val="107000"/>
                        </a:lnSpc>
                        <a:spcBef>
                          <a:spcPts val="0"/>
                        </a:spcBef>
                        <a:spcAft>
                          <a:spcPts val="0"/>
                        </a:spcAft>
                        <a:buFont typeface="Symbol" panose="05050102010706020507" pitchFamily="18" charset="2"/>
                        <a:buChar char=""/>
                      </a:pPr>
                      <a:r>
                        <a:rPr lang="en-US" sz="1400">
                          <a:effectLst/>
                          <a:latin typeface="Times New Roman" panose="02020603050405020304" pitchFamily="18" charset="0"/>
                          <a:cs typeface="Times New Roman" panose="02020603050405020304" pitchFamily="18" charset="0"/>
                        </a:rPr>
                        <a:t>Testing Coordinator</a:t>
                      </a:r>
                    </a:p>
                    <a:p>
                      <a:pPr marL="342900" marR="0" lvl="0" indent="-342900">
                        <a:lnSpc>
                          <a:spcPct val="107000"/>
                        </a:lnSpc>
                        <a:spcBef>
                          <a:spcPts val="0"/>
                        </a:spcBef>
                        <a:spcAft>
                          <a:spcPts val="0"/>
                        </a:spcAft>
                        <a:buFont typeface="Symbol" panose="05050102010706020507" pitchFamily="18" charset="2"/>
                        <a:buChar char=""/>
                      </a:pPr>
                      <a:r>
                        <a:rPr lang="en-US" sz="1400">
                          <a:effectLst/>
                          <a:latin typeface="Times New Roman" panose="02020603050405020304" pitchFamily="18" charset="0"/>
                          <a:cs typeface="Times New Roman" panose="02020603050405020304" pitchFamily="18" charset="0"/>
                        </a:rPr>
                        <a:t>Principal</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a:effectLst/>
                          <a:latin typeface="Times New Roman" panose="02020603050405020304" pitchFamily="18" charset="0"/>
                          <a:cs typeface="Times New Roman" panose="02020603050405020304" pitchFamily="18" charset="0"/>
                        </a:rPr>
                        <a:t>Throughout the lesson</a:t>
                      </a:r>
                    </a:p>
                    <a:p>
                      <a:pPr marL="342900" marR="0" lvl="0" indent="-342900">
                        <a:lnSpc>
                          <a:spcPct val="107000"/>
                        </a:lnSpc>
                        <a:spcBef>
                          <a:spcPts val="0"/>
                        </a:spcBef>
                        <a:spcAft>
                          <a:spcPts val="0"/>
                        </a:spcAft>
                        <a:buFont typeface="Symbol" panose="05050102010706020507" pitchFamily="18" charset="2"/>
                        <a:buChar char=""/>
                      </a:pPr>
                      <a:r>
                        <a:rPr lang="en-US" sz="1400">
                          <a:effectLst/>
                          <a:latin typeface="Times New Roman" panose="02020603050405020304" pitchFamily="18" charset="0"/>
                          <a:cs typeface="Times New Roman" panose="02020603050405020304" pitchFamily="18" charset="0"/>
                        </a:rPr>
                        <a:t>Daily</a:t>
                      </a:r>
                    </a:p>
                    <a:p>
                      <a:pPr marL="342900" marR="0" lvl="0" indent="-342900">
                        <a:lnSpc>
                          <a:spcPct val="107000"/>
                        </a:lnSpc>
                        <a:spcBef>
                          <a:spcPts val="0"/>
                        </a:spcBef>
                        <a:spcAft>
                          <a:spcPts val="0"/>
                        </a:spcAft>
                        <a:buFont typeface="Symbol" panose="05050102010706020507" pitchFamily="18" charset="2"/>
                        <a:buChar char=""/>
                      </a:pPr>
                      <a:r>
                        <a:rPr lang="en-US" sz="1400">
                          <a:effectLst/>
                          <a:latin typeface="Times New Roman" panose="02020603050405020304" pitchFamily="18" charset="0"/>
                          <a:cs typeface="Times New Roman" panose="02020603050405020304" pitchFamily="18" charset="0"/>
                        </a:rPr>
                        <a:t>Weekly</a:t>
                      </a:r>
                    </a:p>
                    <a:p>
                      <a:pPr marL="342900" marR="0" lvl="0" indent="-342900">
                        <a:lnSpc>
                          <a:spcPct val="107000"/>
                        </a:lnSpc>
                        <a:spcBef>
                          <a:spcPts val="0"/>
                        </a:spcBef>
                        <a:spcAft>
                          <a:spcPts val="0"/>
                        </a:spcAft>
                        <a:buFont typeface="Symbol" panose="05050102010706020507" pitchFamily="18" charset="2"/>
                        <a:buChar char=""/>
                      </a:pPr>
                      <a:r>
                        <a:rPr lang="en-US" sz="1400">
                          <a:effectLst/>
                          <a:latin typeface="Times New Roman" panose="02020603050405020304" pitchFamily="18" charset="0"/>
                          <a:cs typeface="Times New Roman" panose="02020603050405020304" pitchFamily="18" charset="0"/>
                        </a:rPr>
                        <a:t>Every Six Weeks (Galileo)</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cs typeface="Times New Roman" panose="02020603050405020304" pitchFamily="18" charset="0"/>
                        </a:rPr>
                        <a:t>Student Grades</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cs typeface="Times New Roman" panose="02020603050405020304" pitchFamily="18" charset="0"/>
                        </a:rPr>
                        <a:t>Test Results</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cs typeface="Times New Roman" panose="02020603050405020304" pitchFamily="18" charset="0"/>
                        </a:rPr>
                        <a:t>Student Data</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cs typeface="Times New Roman" panose="02020603050405020304" pitchFamily="18" charset="0"/>
                        </a:rPr>
                        <a:t>Homework Samples</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cs typeface="Times New Roman" panose="02020603050405020304" pitchFamily="18" charset="0"/>
                        </a:rPr>
                        <a:t>Assignments/Projects</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cs typeface="Times New Roman" panose="02020603050405020304" pitchFamily="18" charset="0"/>
                        </a:rPr>
                        <a:t>Verbal confirmation during the cold calling process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9209749"/>
                  </a:ext>
                </a:extLst>
              </a:tr>
            </a:tbl>
          </a:graphicData>
        </a:graphic>
      </p:graphicFrame>
    </p:spTree>
    <p:extLst>
      <p:ext uri="{BB962C8B-B14F-4D97-AF65-F5344CB8AC3E}">
        <p14:creationId xmlns:p14="http://schemas.microsoft.com/office/powerpoint/2010/main" val="2949462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ABE3-B264-4952-A19B-62B6F1326A13}"/>
              </a:ext>
            </a:extLst>
          </p:cNvPr>
          <p:cNvSpPr>
            <a:spLocks noGrp="1"/>
          </p:cNvSpPr>
          <p:nvPr>
            <p:ph type="title"/>
          </p:nvPr>
        </p:nvSpPr>
        <p:spPr/>
        <p:txBody>
          <a:bodyPr/>
          <a:lstStyle/>
          <a:p>
            <a:r>
              <a:rPr lang="en-US" dirty="0"/>
              <a:t>Professional Development</a:t>
            </a:r>
          </a:p>
        </p:txBody>
      </p:sp>
      <p:sp>
        <p:nvSpPr>
          <p:cNvPr id="3" name="Text Placeholder 2">
            <a:extLst>
              <a:ext uri="{FF2B5EF4-FFF2-40B4-BE49-F238E27FC236}">
                <a16:creationId xmlns:a16="http://schemas.microsoft.com/office/drawing/2014/main" id="{FDF4FDF7-778F-4D4F-835B-768BD366F307}"/>
              </a:ext>
            </a:extLst>
          </p:cNvPr>
          <p:cNvSpPr>
            <a:spLocks noGrp="1"/>
          </p:cNvSpPr>
          <p:nvPr>
            <p:ph type="body" idx="1"/>
          </p:nvPr>
        </p:nvSpPr>
        <p:spPr>
          <a:xfrm>
            <a:off x="6895559" y="1889760"/>
            <a:ext cx="4229641" cy="4145280"/>
          </a:xfrm>
        </p:spPr>
        <p:txBody>
          <a:bodyPr>
            <a:normAutofit/>
          </a:bodyPr>
          <a:lstStyle/>
          <a:p>
            <a:pPr algn="ctr"/>
            <a:r>
              <a:rPr lang="en-US" sz="3200" dirty="0">
                <a:latin typeface="Times New Roman" panose="02020603050405020304" pitchFamily="18" charset="0"/>
                <a:cs typeface="Times New Roman" panose="02020603050405020304" pitchFamily="18" charset="0"/>
              </a:rPr>
              <a:t>PD Plan for teachers started on July 27, 2020. </a:t>
            </a:r>
          </a:p>
        </p:txBody>
      </p:sp>
    </p:spTree>
    <p:extLst>
      <p:ext uri="{BB962C8B-B14F-4D97-AF65-F5344CB8AC3E}">
        <p14:creationId xmlns:p14="http://schemas.microsoft.com/office/powerpoint/2010/main" val="2716194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B7B0-11D8-430E-98F2-09C8E9ECB843}"/>
              </a:ext>
            </a:extLst>
          </p:cNvPr>
          <p:cNvSpPr>
            <a:spLocks noGrp="1"/>
          </p:cNvSpPr>
          <p:nvPr>
            <p:ph type="title"/>
          </p:nvPr>
        </p:nvSpPr>
        <p:spPr>
          <a:xfrm>
            <a:off x="1208220" y="529785"/>
            <a:ext cx="9162526" cy="706964"/>
          </a:xfrm>
        </p:spPr>
        <p:txBody>
          <a:bodyPr/>
          <a:lstStyle/>
          <a:p>
            <a:pPr algn="ctr"/>
            <a:br>
              <a:rPr lang="en-US" dirty="0"/>
            </a:br>
            <a:r>
              <a:rPr lang="en-US" dirty="0"/>
              <a:t>Professional Development</a:t>
            </a:r>
          </a:p>
        </p:txBody>
      </p:sp>
      <p:graphicFrame>
        <p:nvGraphicFramePr>
          <p:cNvPr id="4" name="Content Placeholder 3">
            <a:extLst>
              <a:ext uri="{FF2B5EF4-FFF2-40B4-BE49-F238E27FC236}">
                <a16:creationId xmlns:a16="http://schemas.microsoft.com/office/drawing/2014/main" id="{36267504-E197-40C1-AF48-86D197E735FD}"/>
              </a:ext>
            </a:extLst>
          </p:cNvPr>
          <p:cNvGraphicFramePr>
            <a:graphicFrameLocks noGrp="1"/>
          </p:cNvGraphicFramePr>
          <p:nvPr>
            <p:ph idx="1"/>
            <p:extLst>
              <p:ext uri="{D42A27DB-BD31-4B8C-83A1-F6EECF244321}">
                <p14:modId xmlns:p14="http://schemas.microsoft.com/office/powerpoint/2010/main" val="424537630"/>
              </p:ext>
            </p:extLst>
          </p:nvPr>
        </p:nvGraphicFramePr>
        <p:xfrm>
          <a:off x="461638" y="1474279"/>
          <a:ext cx="11221376" cy="5383721"/>
        </p:xfrm>
        <a:graphic>
          <a:graphicData uri="http://schemas.openxmlformats.org/drawingml/2006/table">
            <a:tbl>
              <a:tblPr firstRow="1" firstCol="1" bandRow="1">
                <a:tableStyleId>{5C22544A-7EE6-4342-B048-85BDC9FD1C3A}</a:tableStyleId>
              </a:tblPr>
              <a:tblGrid>
                <a:gridCol w="2805344">
                  <a:extLst>
                    <a:ext uri="{9D8B030D-6E8A-4147-A177-3AD203B41FA5}">
                      <a16:colId xmlns:a16="http://schemas.microsoft.com/office/drawing/2014/main" val="2686938851"/>
                    </a:ext>
                  </a:extLst>
                </a:gridCol>
                <a:gridCol w="2805344">
                  <a:extLst>
                    <a:ext uri="{9D8B030D-6E8A-4147-A177-3AD203B41FA5}">
                      <a16:colId xmlns:a16="http://schemas.microsoft.com/office/drawing/2014/main" val="1570642465"/>
                    </a:ext>
                  </a:extLst>
                </a:gridCol>
                <a:gridCol w="2805344">
                  <a:extLst>
                    <a:ext uri="{9D8B030D-6E8A-4147-A177-3AD203B41FA5}">
                      <a16:colId xmlns:a16="http://schemas.microsoft.com/office/drawing/2014/main" val="1181631751"/>
                    </a:ext>
                  </a:extLst>
                </a:gridCol>
                <a:gridCol w="2805344">
                  <a:extLst>
                    <a:ext uri="{9D8B030D-6E8A-4147-A177-3AD203B41FA5}">
                      <a16:colId xmlns:a16="http://schemas.microsoft.com/office/drawing/2014/main" val="3431264997"/>
                    </a:ext>
                  </a:extLst>
                </a:gridCol>
              </a:tblGrid>
              <a:tr h="487208">
                <a:tc>
                  <a:txBody>
                    <a:bodyPr/>
                    <a:lstStyle/>
                    <a:p>
                      <a:pPr marL="0" marR="0" algn="ctr">
                        <a:lnSpc>
                          <a:spcPct val="107000"/>
                        </a:lnSpc>
                        <a:spcBef>
                          <a:spcPts val="0"/>
                        </a:spcBef>
                        <a:spcAft>
                          <a:spcPts val="0"/>
                        </a:spcAft>
                        <a:tabLst>
                          <a:tab pos="254635" algn="l"/>
                          <a:tab pos="1108710" algn="ctr"/>
                        </a:tabLst>
                      </a:pPr>
                      <a:r>
                        <a:rPr lang="en-US" sz="1600" dirty="0">
                          <a:effectLst/>
                          <a:latin typeface="Times New Roman" panose="02020603050405020304" pitchFamily="18" charset="0"/>
                          <a:cs typeface="Times New Roman" panose="02020603050405020304" pitchFamily="18" charset="0"/>
                        </a:rPr>
                        <a:t>Action Step(s)</a:t>
                      </a:r>
                    </a:p>
                    <a:p>
                      <a:pPr marL="0" marR="0" algn="ctr">
                        <a:lnSpc>
                          <a:spcPct val="107000"/>
                        </a:lnSpc>
                        <a:spcBef>
                          <a:spcPts val="0"/>
                        </a:spcBef>
                        <a:spcAft>
                          <a:spcPts val="0"/>
                        </a:spcAft>
                        <a:tabLst>
                          <a:tab pos="214630" algn="l"/>
                          <a:tab pos="691515" algn="ctr"/>
                        </a:tabLs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325" marR="59325" marT="0" marB="0"/>
                </a:tc>
                <a:tc>
                  <a:txBody>
                    <a:bodyPr/>
                    <a:lstStyle/>
                    <a:p>
                      <a:pPr marL="0" marR="0" algn="ct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Person(s) Responsible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325" marR="59325" marT="0" marB="0"/>
                </a:tc>
                <a:tc>
                  <a:txBody>
                    <a:bodyPr/>
                    <a:lstStyle/>
                    <a:p>
                      <a:pPr marL="0" marR="0" algn="ct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Frequency and/or Timing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9325" marR="59325" marT="0" marB="0"/>
                </a:tc>
                <a:tc>
                  <a:txBody>
                    <a:bodyPr/>
                    <a:lstStyle/>
                    <a:p>
                      <a:pPr marL="0" marR="0" algn="ct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Evidence of Implementation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9325" marR="59325" marT="0" marB="0"/>
                </a:tc>
                <a:extLst>
                  <a:ext uri="{0D108BD9-81ED-4DB2-BD59-A6C34878D82A}">
                    <a16:rowId xmlns:a16="http://schemas.microsoft.com/office/drawing/2014/main" val="1997556612"/>
                  </a:ext>
                </a:extLst>
              </a:tr>
              <a:tr h="4714521">
                <a:tc>
                  <a: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cs typeface="Times New Roman" panose="02020603050405020304" pitchFamily="18" charset="0"/>
                        </a:rPr>
                        <a:t>Professional Development is conducted as a whole-group this includes instructional and support personnel.</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cs typeface="Times New Roman" panose="02020603050405020304" pitchFamily="18" charset="0"/>
                        </a:rPr>
                        <a:t>Professional Development is tailored off of classroom observation data.</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cs typeface="Times New Roman" panose="02020603050405020304" pitchFamily="18" charset="0"/>
                        </a:rPr>
                        <a:t> OAA has retained the services of retired ADE School Improvement Specialist, Dr. Arnie Adler to provide recommendations.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cs typeface="Times New Roman" panose="02020603050405020304" pitchFamily="18" charset="0"/>
                        </a:rPr>
                        <a:t>Every virtual lesson is recorded and meticulously analyzed with all instructional staff in group settings to provide recommendations to increase student engagement and improve instruction.</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cs typeface="Times New Roman" panose="02020603050405020304" pitchFamily="18" charset="0"/>
                        </a:rPr>
                        <a:t>Upon teacher request administration avails itself for individualized professional development opportunities.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cs typeface="Times New Roman" panose="02020603050405020304" pitchFamily="18" charset="0"/>
                        </a:rPr>
                        <a:t>School Admin has created a detailed Professional Development plan which not only identifies the date but the topic as well.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325" marR="59325"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Resource and Development Team</a:t>
                      </a:r>
                    </a:p>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School Principal</a:t>
                      </a:r>
                    </a:p>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Retired ADE School Improvement Specialist consultant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325" marR="59325"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a:effectLst/>
                          <a:latin typeface="Times New Roman" panose="02020603050405020304" pitchFamily="18" charset="0"/>
                          <a:cs typeface="Times New Roman" panose="02020603050405020304" pitchFamily="18" charset="0"/>
                        </a:rPr>
                        <a:t>Weekly (already planned)</a:t>
                      </a:r>
                    </a:p>
                    <a:p>
                      <a:pPr marL="342900" marR="0" lvl="0" indent="-342900">
                        <a:lnSpc>
                          <a:spcPct val="107000"/>
                        </a:lnSpc>
                        <a:spcBef>
                          <a:spcPts val="0"/>
                        </a:spcBef>
                        <a:spcAft>
                          <a:spcPts val="0"/>
                        </a:spcAft>
                        <a:buFont typeface="Symbol" panose="05050102010706020507" pitchFamily="18" charset="2"/>
                        <a:buChar char=""/>
                      </a:pPr>
                      <a:r>
                        <a:rPr lang="en-US" sz="1600">
                          <a:effectLst/>
                          <a:latin typeface="Times New Roman" panose="02020603050405020304" pitchFamily="18" charset="0"/>
                          <a:cs typeface="Times New Roman" panose="02020603050405020304" pitchFamily="18" charset="0"/>
                        </a:rPr>
                        <a:t>As needed</a:t>
                      </a:r>
                    </a:p>
                    <a:p>
                      <a:pPr marL="342900" marR="0" lvl="0" indent="-342900">
                        <a:lnSpc>
                          <a:spcPct val="107000"/>
                        </a:lnSpc>
                        <a:spcBef>
                          <a:spcPts val="0"/>
                        </a:spcBef>
                        <a:spcAft>
                          <a:spcPts val="0"/>
                        </a:spcAft>
                        <a:buFont typeface="Symbol" panose="05050102010706020507" pitchFamily="18" charset="2"/>
                        <a:buChar char=""/>
                      </a:pPr>
                      <a:r>
                        <a:rPr lang="en-US" sz="1600">
                          <a:effectLst/>
                          <a:latin typeface="Times New Roman" panose="02020603050405020304" pitchFamily="18" charset="0"/>
                          <a:cs typeface="Times New Roman" panose="02020603050405020304" pitchFamily="18" charset="0"/>
                        </a:rPr>
                        <a:t>Upon Teacher Request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9325" marR="59325"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cs typeface="Times New Roman" panose="02020603050405020304" pitchFamily="18" charset="0"/>
                        </a:rPr>
                        <a:t>Meeting Agendas</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cs typeface="Times New Roman" panose="02020603050405020304" pitchFamily="18" charset="0"/>
                        </a:rPr>
                        <a:t>Sign-In Sheets</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cs typeface="Times New Roman" panose="02020603050405020304" pitchFamily="18" charset="0"/>
                        </a:rPr>
                        <a:t>Meeting Notes</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cs typeface="Times New Roman" panose="02020603050405020304" pitchFamily="18" charset="0"/>
                        </a:rPr>
                        <a:t>Recordings of the training</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cs typeface="Times New Roman" panose="02020603050405020304" pitchFamily="18" charset="0"/>
                        </a:rPr>
                        <a:t>Teacher Surveys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325" marR="59325" marT="0" marB="0"/>
                </a:tc>
                <a:extLst>
                  <a:ext uri="{0D108BD9-81ED-4DB2-BD59-A6C34878D82A}">
                    <a16:rowId xmlns:a16="http://schemas.microsoft.com/office/drawing/2014/main" val="3325991048"/>
                  </a:ext>
                </a:extLst>
              </a:tr>
            </a:tbl>
          </a:graphicData>
        </a:graphic>
      </p:graphicFrame>
    </p:spTree>
    <p:extLst>
      <p:ext uri="{BB962C8B-B14F-4D97-AF65-F5344CB8AC3E}">
        <p14:creationId xmlns:p14="http://schemas.microsoft.com/office/powerpoint/2010/main" val="3263034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C1EB-9509-4720-B259-EE44F09B0534}"/>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Omega Alpha Academy: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One School, One Goal</a:t>
            </a:r>
          </a:p>
        </p:txBody>
      </p:sp>
      <p:sp>
        <p:nvSpPr>
          <p:cNvPr id="3" name="Text Placeholder 2">
            <a:extLst>
              <a:ext uri="{FF2B5EF4-FFF2-40B4-BE49-F238E27FC236}">
                <a16:creationId xmlns:a16="http://schemas.microsoft.com/office/drawing/2014/main" id="{A9DFE06D-7A6A-4AC0-8241-2156F05C92F6}"/>
              </a:ext>
            </a:extLst>
          </p:cNvPr>
          <p:cNvSpPr>
            <a:spLocks noGrp="1"/>
          </p:cNvSpPr>
          <p:nvPr>
            <p:ph type="body" idx="1"/>
          </p:nvPr>
        </p:nvSpPr>
        <p:spPr/>
        <p:txBody>
          <a:bodyPr/>
          <a:lstStyle/>
          <a:p>
            <a:pPr algn="ctr"/>
            <a:r>
              <a:rPr lang="en-US" dirty="0">
                <a:latin typeface="Times New Roman" panose="02020603050405020304" pitchFamily="18" charset="0"/>
                <a:cs typeface="Times New Roman" panose="02020603050405020304" pitchFamily="18" charset="0"/>
              </a:rPr>
              <a:t>Our Vision</a:t>
            </a:r>
            <a:r>
              <a:rPr lang="en-US" dirty="0"/>
              <a:t>		</a:t>
            </a:r>
          </a:p>
        </p:txBody>
      </p:sp>
      <p:sp>
        <p:nvSpPr>
          <p:cNvPr id="4" name="Content Placeholder 3">
            <a:extLst>
              <a:ext uri="{FF2B5EF4-FFF2-40B4-BE49-F238E27FC236}">
                <a16:creationId xmlns:a16="http://schemas.microsoft.com/office/drawing/2014/main" id="{513E3271-64C1-4180-8F6F-F9E3C9B55C8E}"/>
              </a:ext>
            </a:extLst>
          </p:cNvPr>
          <p:cNvSpPr>
            <a:spLocks noGrp="1"/>
          </p:cNvSpPr>
          <p:nvPr>
            <p:ph sz="half" idx="2"/>
          </p:nvPr>
        </p:nvSpPr>
        <p:spPr/>
        <p:txBody>
          <a:bodyPr>
            <a:normAutofit/>
          </a:bodyPr>
          <a:lstStyle/>
          <a:p>
            <a:pPr marL="0" indent="0">
              <a:buNone/>
            </a:pPr>
            <a:endParaRPr lang="en-US" dirty="0"/>
          </a:p>
          <a:p>
            <a:pPr marL="0" indent="0" algn="ctr">
              <a:buNone/>
            </a:pPr>
            <a:r>
              <a:rPr lang="en-US" sz="2000" dirty="0">
                <a:latin typeface="Times New Roman" panose="02020603050405020304" pitchFamily="18" charset="0"/>
                <a:cs typeface="Times New Roman" panose="02020603050405020304" pitchFamily="18" charset="0"/>
              </a:rPr>
              <a:t>The vision of OAA is that all students will be equipped for college and careers by meeting or exceeding the given standards.</a:t>
            </a:r>
          </a:p>
        </p:txBody>
      </p:sp>
      <p:sp>
        <p:nvSpPr>
          <p:cNvPr id="5" name="Text Placeholder 4">
            <a:extLst>
              <a:ext uri="{FF2B5EF4-FFF2-40B4-BE49-F238E27FC236}">
                <a16:creationId xmlns:a16="http://schemas.microsoft.com/office/drawing/2014/main" id="{D0AB3C31-E46A-4E16-BC03-0D40B6901DDF}"/>
              </a:ext>
            </a:extLst>
          </p:cNvPr>
          <p:cNvSpPr>
            <a:spLocks noGrp="1"/>
          </p:cNvSpPr>
          <p:nvPr>
            <p:ph type="body" sz="quarter" idx="3"/>
          </p:nvPr>
        </p:nvSpPr>
        <p:spPr/>
        <p:txBody>
          <a:bodyPr/>
          <a:lstStyle/>
          <a:p>
            <a:pPr algn="ctr"/>
            <a:r>
              <a:rPr lang="en-US" dirty="0">
                <a:latin typeface="Times New Roman" panose="02020603050405020304" pitchFamily="18" charset="0"/>
                <a:cs typeface="Times New Roman" panose="02020603050405020304" pitchFamily="18" charset="0"/>
              </a:rPr>
              <a:t>Our Mission</a:t>
            </a:r>
          </a:p>
        </p:txBody>
      </p:sp>
      <p:sp>
        <p:nvSpPr>
          <p:cNvPr id="6" name="Content Placeholder 5">
            <a:extLst>
              <a:ext uri="{FF2B5EF4-FFF2-40B4-BE49-F238E27FC236}">
                <a16:creationId xmlns:a16="http://schemas.microsoft.com/office/drawing/2014/main" id="{088B1E30-3574-4097-9293-9DBB2EE2DB73}"/>
              </a:ext>
            </a:extLst>
          </p:cNvPr>
          <p:cNvSpPr>
            <a:spLocks noGrp="1"/>
          </p:cNvSpPr>
          <p:nvPr>
            <p:ph sz="quarter" idx="4"/>
          </p:nvPr>
        </p:nvSpPr>
        <p:spPr/>
        <p:txBody>
          <a:bodyPr>
            <a:normAutofit/>
          </a:bodyPr>
          <a:lstStyle/>
          <a:p>
            <a:pPr marL="0" indent="0" fontAlgn="base">
              <a:buNone/>
            </a:pPr>
            <a:r>
              <a:rPr lang="en-US" dirty="0"/>
              <a:t> </a:t>
            </a:r>
          </a:p>
          <a:p>
            <a:pPr marL="0" indent="0" algn="ctr" fontAlgn="base">
              <a:buNone/>
            </a:pPr>
            <a:r>
              <a:rPr lang="en-US" sz="2000" dirty="0">
                <a:latin typeface="Times New Roman" panose="02020603050405020304" pitchFamily="18" charset="0"/>
                <a:cs typeface="Times New Roman" panose="02020603050405020304" pitchFamily="18" charset="0"/>
              </a:rPr>
              <a:t>The mission of Omega Alpha Academy is to prepare students for college and career readiness by engaging every student in a rigorous learning environment. The annual assessment test, such as the Galileo, will be measured by showing an increase of three percent on overall performance growth.</a:t>
            </a:r>
          </a:p>
          <a:p>
            <a:endParaRPr lang="en-US" dirty="0"/>
          </a:p>
        </p:txBody>
      </p:sp>
    </p:spTree>
    <p:extLst>
      <p:ext uri="{BB962C8B-B14F-4D97-AF65-F5344CB8AC3E}">
        <p14:creationId xmlns:p14="http://schemas.microsoft.com/office/powerpoint/2010/main" val="3957265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B7B0-11D8-430E-98F2-09C8E9ECB843}"/>
              </a:ext>
            </a:extLst>
          </p:cNvPr>
          <p:cNvSpPr>
            <a:spLocks noGrp="1"/>
          </p:cNvSpPr>
          <p:nvPr>
            <p:ph type="title" idx="4294967295"/>
          </p:nvPr>
        </p:nvSpPr>
        <p:spPr>
          <a:xfrm>
            <a:off x="0" y="973138"/>
            <a:ext cx="9161463" cy="708025"/>
          </a:xfrm>
        </p:spPr>
        <p:txBody>
          <a:bodyPr/>
          <a:lstStyle/>
          <a:p>
            <a:pPr algn="ctr"/>
            <a:r>
              <a:rPr lang="en-US" dirty="0"/>
              <a:t>Tentative: </a:t>
            </a:r>
            <a:br>
              <a:rPr lang="en-US" dirty="0"/>
            </a:br>
            <a:r>
              <a:rPr lang="en-US" dirty="0"/>
              <a:t>Professional Development Calendar</a:t>
            </a:r>
          </a:p>
        </p:txBody>
      </p:sp>
      <p:pic>
        <p:nvPicPr>
          <p:cNvPr id="8" name="Content Placeholder 7">
            <a:extLst>
              <a:ext uri="{FF2B5EF4-FFF2-40B4-BE49-F238E27FC236}">
                <a16:creationId xmlns:a16="http://schemas.microsoft.com/office/drawing/2014/main" id="{F9C18830-D5EE-402E-A702-3F5A5BD76E4C}"/>
              </a:ext>
            </a:extLst>
          </p:cNvPr>
          <p:cNvPicPr>
            <a:picLocks noGrp="1" noChangeAspect="1"/>
          </p:cNvPicPr>
          <p:nvPr>
            <p:ph idx="4294967295"/>
          </p:nvPr>
        </p:nvPicPr>
        <p:blipFill>
          <a:blip r:embed="rId2"/>
          <a:stretch>
            <a:fillRect/>
          </a:stretch>
        </p:blipFill>
        <p:spPr>
          <a:xfrm>
            <a:off x="99391" y="0"/>
            <a:ext cx="12092609" cy="6886135"/>
          </a:xfrm>
        </p:spPr>
      </p:pic>
      <p:sp>
        <p:nvSpPr>
          <p:cNvPr id="5" name="Rectangle 1">
            <a:extLst>
              <a:ext uri="{FF2B5EF4-FFF2-40B4-BE49-F238E27FC236}">
                <a16:creationId xmlns:a16="http://schemas.microsoft.com/office/drawing/2014/main" id="{340DB0D8-8B37-4E32-A3AC-6124E19F662B}"/>
              </a:ext>
            </a:extLst>
          </p:cNvPr>
          <p:cNvSpPr>
            <a:spLocks noChangeArrowheads="1"/>
          </p:cNvSpPr>
          <p:nvPr/>
        </p:nvSpPr>
        <p:spPr bwMode="auto">
          <a:xfrm>
            <a:off x="-22532968" y="0"/>
            <a:ext cx="5277024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88254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B7B0-11D8-430E-98F2-09C8E9ECB843}"/>
              </a:ext>
            </a:extLst>
          </p:cNvPr>
          <p:cNvSpPr>
            <a:spLocks noGrp="1"/>
          </p:cNvSpPr>
          <p:nvPr>
            <p:ph type="title"/>
          </p:nvPr>
        </p:nvSpPr>
        <p:spPr>
          <a:xfrm>
            <a:off x="1188821" y="601134"/>
            <a:ext cx="9162526" cy="706964"/>
          </a:xfrm>
        </p:spPr>
        <p:txBody>
          <a:bodyPr/>
          <a:lstStyle/>
          <a:p>
            <a:pPr algn="ctr"/>
            <a:br>
              <a:rPr lang="en-US" dirty="0"/>
            </a:br>
            <a:r>
              <a:rPr lang="en-US" dirty="0"/>
              <a:t>Professional Development Topics</a:t>
            </a:r>
          </a:p>
        </p:txBody>
      </p:sp>
      <p:graphicFrame>
        <p:nvGraphicFramePr>
          <p:cNvPr id="4" name="Content Placeholder 3">
            <a:extLst>
              <a:ext uri="{FF2B5EF4-FFF2-40B4-BE49-F238E27FC236}">
                <a16:creationId xmlns:a16="http://schemas.microsoft.com/office/drawing/2014/main" id="{70962FCE-D8A9-4BB6-BE7E-37D2F3B4944D}"/>
              </a:ext>
            </a:extLst>
          </p:cNvPr>
          <p:cNvGraphicFramePr>
            <a:graphicFrameLocks noGrp="1"/>
          </p:cNvGraphicFramePr>
          <p:nvPr>
            <p:ph idx="1"/>
            <p:extLst>
              <p:ext uri="{D42A27DB-BD31-4B8C-83A1-F6EECF244321}">
                <p14:modId xmlns:p14="http://schemas.microsoft.com/office/powerpoint/2010/main" val="1858232956"/>
              </p:ext>
            </p:extLst>
          </p:nvPr>
        </p:nvGraphicFramePr>
        <p:xfrm>
          <a:off x="457200" y="2396970"/>
          <a:ext cx="11277599" cy="4228426"/>
        </p:xfrm>
        <a:graphic>
          <a:graphicData uri="http://schemas.openxmlformats.org/drawingml/2006/table">
            <a:tbl>
              <a:tblPr firstRow="1" firstCol="1" bandRow="1">
                <a:tableStyleId>{5C22544A-7EE6-4342-B048-85BDC9FD1C3A}</a:tableStyleId>
              </a:tblPr>
              <a:tblGrid>
                <a:gridCol w="11277599">
                  <a:extLst>
                    <a:ext uri="{9D8B030D-6E8A-4147-A177-3AD203B41FA5}">
                      <a16:colId xmlns:a16="http://schemas.microsoft.com/office/drawing/2014/main" val="1376359913"/>
                    </a:ext>
                  </a:extLst>
                </a:gridCol>
              </a:tblGrid>
              <a:tr h="432713">
                <a:tc>
                  <a:txBody>
                    <a:bodyPr/>
                    <a:lstStyle/>
                    <a:p>
                      <a:pPr marL="0" marR="0" algn="ctr">
                        <a:lnSpc>
                          <a:spcPct val="107000"/>
                        </a:lnSpc>
                        <a:spcBef>
                          <a:spcPts val="500"/>
                        </a:spcBef>
                        <a:spcAft>
                          <a:spcPts val="500"/>
                        </a:spcAft>
                      </a:pPr>
                      <a:r>
                        <a:rPr lang="en-US" sz="1800" dirty="0">
                          <a:effectLst/>
                          <a:latin typeface="Times New Roman" panose="02020603050405020304" pitchFamily="18" charset="0"/>
                          <a:cs typeface="Times New Roman" panose="02020603050405020304" pitchFamily="18" charset="0"/>
                        </a:rPr>
                        <a:t>List Specific Professional Development Topics That Will Be Covered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4186726"/>
                  </a:ext>
                </a:extLst>
              </a:tr>
              <a:tr h="3528784">
                <a:tc>
                  <a:txBody>
                    <a:bodyPr/>
                    <a:lstStyle/>
                    <a:p>
                      <a:pPr marL="0" marR="0">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cs typeface="Times New Roman" panose="02020603050405020304" pitchFamily="18" charset="0"/>
                        </a:rPr>
                        <a:t>Lesson Plan Creation and Implementation Methodologies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cs typeface="Times New Roman" panose="02020603050405020304" pitchFamily="18" charset="0"/>
                        </a:rPr>
                        <a:t>Scaffolding Formative Assessments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cs typeface="Times New Roman" panose="02020603050405020304" pitchFamily="18" charset="0"/>
                        </a:rPr>
                        <a:t>Classroom Management Strategies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cs typeface="Times New Roman" panose="02020603050405020304" pitchFamily="18" charset="0"/>
                        </a:rPr>
                        <a:t>Close Reading</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cs typeface="Times New Roman" panose="02020603050405020304" pitchFamily="18" charset="0"/>
                        </a:rPr>
                        <a:t>Breaking Down (Unpacking) the Standards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cs typeface="Times New Roman" panose="02020603050405020304" pitchFamily="18" charset="0"/>
                        </a:rPr>
                        <a:t>Using Data to Drive Instruction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cs typeface="Times New Roman" panose="02020603050405020304" pitchFamily="18" charset="0"/>
                        </a:rPr>
                        <a:t>Curricular Mapping</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cs typeface="Times New Roman" panose="02020603050405020304" pitchFamily="18" charset="0"/>
                        </a:rPr>
                        <a:t>Gap Analysis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cs typeface="Times New Roman" panose="02020603050405020304" pitchFamily="18" charset="0"/>
                        </a:rPr>
                        <a:t>Chunking and Aligning the Standard</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cs typeface="Times New Roman" panose="02020603050405020304" pitchFamily="18" charset="0"/>
                        </a:rPr>
                        <a:t>Revising Existing Lesson Plans to Address Student Needs. </a:t>
                      </a:r>
                    </a:p>
                    <a:p>
                      <a:pPr marL="0" marR="0">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4009715"/>
                  </a:ext>
                </a:extLst>
              </a:tr>
            </a:tbl>
          </a:graphicData>
        </a:graphic>
      </p:graphicFrame>
    </p:spTree>
    <p:extLst>
      <p:ext uri="{BB962C8B-B14F-4D97-AF65-F5344CB8AC3E}">
        <p14:creationId xmlns:p14="http://schemas.microsoft.com/office/powerpoint/2010/main" val="3451311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EB201-5D87-4B1F-A620-F0795B9AF544}"/>
              </a:ext>
            </a:extLst>
          </p:cNvPr>
          <p:cNvSpPr>
            <a:spLocks noGrp="1"/>
          </p:cNvSpPr>
          <p:nvPr>
            <p:ph type="title"/>
          </p:nvPr>
        </p:nvSpPr>
        <p:spPr>
          <a:xfrm>
            <a:off x="1154954" y="973668"/>
            <a:ext cx="9970246" cy="706964"/>
          </a:xfrm>
        </p:spPr>
        <p:txBody>
          <a:bodyPr/>
          <a:lstStyle/>
          <a:p>
            <a:pPr algn="ctr"/>
            <a:r>
              <a:rPr lang="en-US" dirty="0">
                <a:latin typeface="Times New Roman" panose="02020603050405020304" pitchFamily="18" charset="0"/>
                <a:cs typeface="Times New Roman" panose="02020603050405020304" pitchFamily="18" charset="0"/>
              </a:rPr>
              <a:t>Specialized Instruction and IEP Services</a:t>
            </a:r>
          </a:p>
        </p:txBody>
      </p:sp>
      <p:graphicFrame>
        <p:nvGraphicFramePr>
          <p:cNvPr id="4" name="Content Placeholder 3">
            <a:extLst>
              <a:ext uri="{FF2B5EF4-FFF2-40B4-BE49-F238E27FC236}">
                <a16:creationId xmlns:a16="http://schemas.microsoft.com/office/drawing/2014/main" id="{7323A5BD-B2A9-45FC-BBDC-2B65B3A53014}"/>
              </a:ext>
            </a:extLst>
          </p:cNvPr>
          <p:cNvGraphicFramePr>
            <a:graphicFrameLocks noGrp="1"/>
          </p:cNvGraphicFramePr>
          <p:nvPr>
            <p:ph idx="1"/>
            <p:extLst>
              <p:ext uri="{D42A27DB-BD31-4B8C-83A1-F6EECF244321}">
                <p14:modId xmlns:p14="http://schemas.microsoft.com/office/powerpoint/2010/main" val="2430491993"/>
              </p:ext>
            </p:extLst>
          </p:nvPr>
        </p:nvGraphicFramePr>
        <p:xfrm>
          <a:off x="533400" y="2061334"/>
          <a:ext cx="10896600" cy="4796664"/>
        </p:xfrm>
        <a:graphic>
          <a:graphicData uri="http://schemas.openxmlformats.org/drawingml/2006/table">
            <a:tbl>
              <a:tblPr firstRow="1" firstCol="1" bandRow="1">
                <a:tableStyleId>{5C22544A-7EE6-4342-B048-85BDC9FD1C3A}</a:tableStyleId>
              </a:tblPr>
              <a:tblGrid>
                <a:gridCol w="2724150">
                  <a:extLst>
                    <a:ext uri="{9D8B030D-6E8A-4147-A177-3AD203B41FA5}">
                      <a16:colId xmlns:a16="http://schemas.microsoft.com/office/drawing/2014/main" val="2871187588"/>
                    </a:ext>
                  </a:extLst>
                </a:gridCol>
                <a:gridCol w="2724150">
                  <a:extLst>
                    <a:ext uri="{9D8B030D-6E8A-4147-A177-3AD203B41FA5}">
                      <a16:colId xmlns:a16="http://schemas.microsoft.com/office/drawing/2014/main" val="743182547"/>
                    </a:ext>
                  </a:extLst>
                </a:gridCol>
                <a:gridCol w="2724150">
                  <a:extLst>
                    <a:ext uri="{9D8B030D-6E8A-4147-A177-3AD203B41FA5}">
                      <a16:colId xmlns:a16="http://schemas.microsoft.com/office/drawing/2014/main" val="706782813"/>
                    </a:ext>
                  </a:extLst>
                </a:gridCol>
                <a:gridCol w="2724150">
                  <a:extLst>
                    <a:ext uri="{9D8B030D-6E8A-4147-A177-3AD203B41FA5}">
                      <a16:colId xmlns:a16="http://schemas.microsoft.com/office/drawing/2014/main" val="3080844631"/>
                    </a:ext>
                  </a:extLst>
                </a:gridCol>
              </a:tblGrid>
              <a:tr h="413903">
                <a:tc>
                  <a:txBody>
                    <a:bodyPr/>
                    <a:lstStyle/>
                    <a:p>
                      <a:pPr marL="0" marR="0" algn="ctr">
                        <a:lnSpc>
                          <a:spcPct val="107000"/>
                        </a:lnSpc>
                        <a:spcBef>
                          <a:spcPts val="0"/>
                        </a:spcBef>
                        <a:spcAft>
                          <a:spcPts val="0"/>
                        </a:spcAft>
                        <a:tabLst>
                          <a:tab pos="254635" algn="l"/>
                          <a:tab pos="1108710" algn="ctr"/>
                        </a:tabLst>
                      </a:pPr>
                      <a:r>
                        <a:rPr lang="en-US" sz="1400">
                          <a:effectLst/>
                          <a:latin typeface="Times New Roman" panose="02020603050405020304" pitchFamily="18" charset="0"/>
                          <a:cs typeface="Times New Roman" panose="02020603050405020304" pitchFamily="18" charset="0"/>
                        </a:rPr>
                        <a:t>Action Step</a:t>
                      </a:r>
                    </a:p>
                    <a:p>
                      <a:pPr marL="0" marR="0" algn="ctr">
                        <a:lnSpc>
                          <a:spcPct val="107000"/>
                        </a:lnSpc>
                        <a:spcBef>
                          <a:spcPts val="0"/>
                        </a:spcBef>
                        <a:spcAft>
                          <a:spcPts val="0"/>
                        </a:spcAft>
                        <a:tabLst>
                          <a:tab pos="214630" algn="l"/>
                          <a:tab pos="691515" algn="ctr"/>
                        </a:tabLs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Person(s) Responsible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Frequency and/or Timing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Evidence of Implementation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7190523"/>
                  </a:ext>
                </a:extLst>
              </a:tr>
              <a:tr h="4085361">
                <a:tc>
                  <a: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cs typeface="Times New Roman" panose="02020603050405020304" pitchFamily="18" charset="0"/>
                        </a:rPr>
                        <a:t>Special Education Students will be provided individualized instructional support specifically listed on their IEPs through online sessions with Special Education Teacher and/or Special Education Paraprofessional.</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cs typeface="Times New Roman" panose="02020603050405020304" pitchFamily="18" charset="0"/>
                        </a:rPr>
                        <a:t>Special Education Teacher will work in conjunction with the student’s general education teacher to assist in providing necessary accommodations during online instruction.</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cs typeface="Times New Roman" panose="02020603050405020304" pitchFamily="18" charset="0"/>
                        </a:rPr>
                        <a:t>All classroom lessons delivered through Google Meets are recorded and easily accessible to Special Education students for further review.</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cs typeface="Times New Roman" panose="02020603050405020304" pitchFamily="18" charset="0"/>
                        </a:rPr>
                        <a:t>Related services will be provided via Web-Therapy.</a:t>
                      </a:r>
                    </a:p>
                    <a:p>
                      <a:pPr marL="0" marR="0">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cs typeface="Times New Roman" panose="02020603050405020304" pitchFamily="18" charset="0"/>
                        </a:rPr>
                        <a:t>Special Education Teacher</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cs typeface="Times New Roman" panose="02020603050405020304" pitchFamily="18" charset="0"/>
                        </a:rPr>
                        <a:t>Special Education Paraprofessional</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cs typeface="Times New Roman" panose="02020603050405020304" pitchFamily="18" charset="0"/>
                        </a:rPr>
                        <a:t>Related Service Providers</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cs typeface="Times New Roman" panose="02020603050405020304" pitchFamily="18" charset="0"/>
                        </a:rPr>
                        <a:t>Principal</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a:effectLst/>
                          <a:latin typeface="Times New Roman" panose="02020603050405020304" pitchFamily="18" charset="0"/>
                          <a:cs typeface="Times New Roman" panose="02020603050405020304" pitchFamily="18" charset="0"/>
                        </a:rPr>
                        <a:t>Frequent/daily communication and feedback among all IEP Team members.</a:t>
                      </a:r>
                    </a:p>
                    <a:p>
                      <a:pPr marL="342900" marR="0" lvl="0" indent="-342900">
                        <a:lnSpc>
                          <a:spcPct val="107000"/>
                        </a:lnSpc>
                        <a:spcBef>
                          <a:spcPts val="0"/>
                        </a:spcBef>
                        <a:spcAft>
                          <a:spcPts val="0"/>
                        </a:spcAft>
                        <a:buFont typeface="Symbol" panose="05050102010706020507" pitchFamily="18" charset="2"/>
                        <a:buChar char=""/>
                      </a:pPr>
                      <a:r>
                        <a:rPr lang="en-US" sz="1400">
                          <a:effectLst/>
                          <a:latin typeface="Times New Roman" panose="02020603050405020304" pitchFamily="18" charset="0"/>
                          <a:cs typeface="Times New Roman" panose="02020603050405020304" pitchFamily="18" charset="0"/>
                        </a:rPr>
                        <a:t>IEP services will be provided daily or according to each individual student IEP.</a:t>
                      </a:r>
                    </a:p>
                    <a:p>
                      <a:pPr marL="457200" marR="0">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cs typeface="Times New Roman" panose="02020603050405020304" pitchFamily="18" charset="0"/>
                        </a:rPr>
                        <a:t>Communication Logs</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cs typeface="Times New Roman" panose="02020603050405020304" pitchFamily="18" charset="0"/>
                        </a:rPr>
                        <a:t>IEP Service Minute Log</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cs typeface="Times New Roman" panose="02020603050405020304" pitchFamily="18" charset="0"/>
                        </a:rPr>
                        <a:t>Classroom Recordings</a:t>
                      </a:r>
                    </a:p>
                    <a:p>
                      <a:pPr marL="0" marR="0">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0460576"/>
                  </a:ext>
                </a:extLst>
              </a:tr>
            </a:tbl>
          </a:graphicData>
        </a:graphic>
      </p:graphicFrame>
    </p:spTree>
    <p:extLst>
      <p:ext uri="{BB962C8B-B14F-4D97-AF65-F5344CB8AC3E}">
        <p14:creationId xmlns:p14="http://schemas.microsoft.com/office/powerpoint/2010/main" val="259181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EB201-5D87-4B1F-A620-F0795B9AF544}"/>
              </a:ext>
            </a:extLst>
          </p:cNvPr>
          <p:cNvSpPr>
            <a:spLocks noGrp="1"/>
          </p:cNvSpPr>
          <p:nvPr>
            <p:ph type="title"/>
          </p:nvPr>
        </p:nvSpPr>
        <p:spPr>
          <a:xfrm>
            <a:off x="1154954" y="973668"/>
            <a:ext cx="9970246" cy="706964"/>
          </a:xfrm>
        </p:spPr>
        <p:txBody>
          <a:bodyPr/>
          <a:lstStyle/>
          <a:p>
            <a:pPr algn="ctr"/>
            <a:r>
              <a:rPr lang="en-US" dirty="0">
                <a:latin typeface="Times New Roman" panose="02020603050405020304" pitchFamily="18" charset="0"/>
                <a:cs typeface="Times New Roman" panose="02020603050405020304" pitchFamily="18" charset="0"/>
              </a:rPr>
              <a:t>Specialized Instruction and IEP Services</a:t>
            </a:r>
          </a:p>
        </p:txBody>
      </p:sp>
      <p:graphicFrame>
        <p:nvGraphicFramePr>
          <p:cNvPr id="6" name="Content Placeholder 5">
            <a:extLst>
              <a:ext uri="{FF2B5EF4-FFF2-40B4-BE49-F238E27FC236}">
                <a16:creationId xmlns:a16="http://schemas.microsoft.com/office/drawing/2014/main" id="{D51A94AE-5AC3-4132-AF55-05D0E0BF1762}"/>
              </a:ext>
            </a:extLst>
          </p:cNvPr>
          <p:cNvGraphicFramePr>
            <a:graphicFrameLocks noGrp="1"/>
          </p:cNvGraphicFramePr>
          <p:nvPr>
            <p:ph idx="1"/>
            <p:extLst>
              <p:ext uri="{D42A27DB-BD31-4B8C-83A1-F6EECF244321}">
                <p14:modId xmlns:p14="http://schemas.microsoft.com/office/powerpoint/2010/main" val="1204660305"/>
              </p:ext>
            </p:extLst>
          </p:nvPr>
        </p:nvGraphicFramePr>
        <p:xfrm>
          <a:off x="508000" y="2396066"/>
          <a:ext cx="11175999" cy="4354322"/>
        </p:xfrm>
        <a:graphic>
          <a:graphicData uri="http://schemas.openxmlformats.org/drawingml/2006/table">
            <a:tbl>
              <a:tblPr firstRow="1" firstCol="1" bandRow="1">
                <a:tableStyleId>{5C22544A-7EE6-4342-B048-85BDC9FD1C3A}</a:tableStyleId>
              </a:tblPr>
              <a:tblGrid>
                <a:gridCol w="11175999">
                  <a:extLst>
                    <a:ext uri="{9D8B030D-6E8A-4147-A177-3AD203B41FA5}">
                      <a16:colId xmlns:a16="http://schemas.microsoft.com/office/drawing/2014/main" val="3899772332"/>
                    </a:ext>
                  </a:extLst>
                </a:gridCol>
              </a:tblGrid>
              <a:tr h="736600">
                <a:tc>
                  <a:txBody>
                    <a:bodyPr/>
                    <a:lstStyle/>
                    <a:p>
                      <a:pPr marL="0" marR="0" algn="ctr">
                        <a:lnSpc>
                          <a:spcPct val="107000"/>
                        </a:lnSpc>
                        <a:spcBef>
                          <a:spcPts val="500"/>
                        </a:spcBef>
                        <a:spcAft>
                          <a:spcPts val="500"/>
                        </a:spcAft>
                      </a:pPr>
                      <a:r>
                        <a:rPr lang="en-US" sz="3200" dirty="0">
                          <a:effectLst/>
                          <a:latin typeface="Times New Roman" panose="02020603050405020304" pitchFamily="18" charset="0"/>
                          <a:cs typeface="Times New Roman" panose="02020603050405020304" pitchFamily="18" charset="0"/>
                        </a:rPr>
                        <a:t>Process for Implementing Action Step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0144737"/>
                  </a:ext>
                </a:extLst>
              </a:tr>
              <a:tr h="2471647">
                <a:tc>
                  <a:txBody>
                    <a:bodyPr/>
                    <a:lstStyle/>
                    <a:p>
                      <a:pPr marL="457200" marR="0" indent="-457200" algn="ctr">
                        <a:lnSpc>
                          <a:spcPct val="107000"/>
                        </a:lnSpc>
                        <a:spcBef>
                          <a:spcPts val="0"/>
                        </a:spcBef>
                        <a:spcAft>
                          <a:spcPts val="0"/>
                        </a:spcAft>
                        <a:buFont typeface="Wingdings" panose="05000000000000000000" pitchFamily="2" charset="2"/>
                        <a:buChar char="§"/>
                      </a:pPr>
                      <a:r>
                        <a:rPr lang="en-US" sz="3200" dirty="0">
                          <a:effectLst/>
                          <a:latin typeface="Times New Roman" panose="02020603050405020304" pitchFamily="18" charset="0"/>
                          <a:cs typeface="Times New Roman" panose="02020603050405020304" pitchFamily="18" charset="0"/>
                        </a:rPr>
                        <a:t>Create Special Education Schedule</a:t>
                      </a:r>
                    </a:p>
                    <a:p>
                      <a:pPr marL="457200" marR="0" indent="-457200" algn="ctr">
                        <a:lnSpc>
                          <a:spcPct val="107000"/>
                        </a:lnSpc>
                        <a:spcBef>
                          <a:spcPts val="0"/>
                        </a:spcBef>
                        <a:spcAft>
                          <a:spcPts val="0"/>
                        </a:spcAft>
                        <a:buFont typeface="Wingdings" panose="05000000000000000000" pitchFamily="2" charset="2"/>
                        <a:buChar char="§"/>
                      </a:pPr>
                      <a:r>
                        <a:rPr lang="en-US" sz="3200" dirty="0">
                          <a:effectLst/>
                          <a:latin typeface="Times New Roman" panose="02020603050405020304" pitchFamily="18" charset="0"/>
                          <a:cs typeface="Times New Roman" panose="02020603050405020304" pitchFamily="18" charset="0"/>
                        </a:rPr>
                        <a:t>Review IEPs with general education teachers</a:t>
                      </a:r>
                    </a:p>
                    <a:p>
                      <a:pPr marL="457200" marR="0" indent="-457200" algn="ctr">
                        <a:lnSpc>
                          <a:spcPct val="107000"/>
                        </a:lnSpc>
                        <a:spcBef>
                          <a:spcPts val="0"/>
                        </a:spcBef>
                        <a:spcAft>
                          <a:spcPts val="0"/>
                        </a:spcAft>
                        <a:buFont typeface="Wingdings" panose="05000000000000000000" pitchFamily="2" charset="2"/>
                        <a:buChar char="§"/>
                      </a:pPr>
                      <a:r>
                        <a:rPr lang="en-US" sz="3200" dirty="0">
                          <a:effectLst/>
                          <a:latin typeface="Times New Roman" panose="02020603050405020304" pitchFamily="18" charset="0"/>
                          <a:cs typeface="Times New Roman" panose="02020603050405020304" pitchFamily="18" charset="0"/>
                        </a:rPr>
                        <a:t>Communicate frequently with IEP Team Members</a:t>
                      </a:r>
                    </a:p>
                    <a:p>
                      <a:pPr marL="457200" marR="0" indent="-457200" algn="ctr">
                        <a:lnSpc>
                          <a:spcPct val="107000"/>
                        </a:lnSpc>
                        <a:spcBef>
                          <a:spcPts val="0"/>
                        </a:spcBef>
                        <a:spcAft>
                          <a:spcPts val="0"/>
                        </a:spcAft>
                        <a:buFont typeface="Wingdings" panose="05000000000000000000" pitchFamily="2" charset="2"/>
                        <a:buChar char="§"/>
                      </a:pPr>
                      <a:r>
                        <a:rPr lang="en-US" sz="3200" dirty="0">
                          <a:effectLst/>
                          <a:latin typeface="Times New Roman" panose="02020603050405020304" pitchFamily="18" charset="0"/>
                          <a:cs typeface="Times New Roman" panose="02020603050405020304" pitchFamily="18" charset="0"/>
                        </a:rPr>
                        <a:t>Record all services/lessons, and keep proper documentation</a:t>
                      </a:r>
                    </a:p>
                    <a:p>
                      <a:pPr marL="0" marR="0" algn="ctr">
                        <a:lnSpc>
                          <a:spcPct val="107000"/>
                        </a:lnSpc>
                        <a:spcBef>
                          <a:spcPts val="0"/>
                        </a:spcBef>
                        <a:spcAft>
                          <a:spcPts val="0"/>
                        </a:spcAft>
                      </a:pPr>
                      <a:r>
                        <a:rPr lang="en-US" sz="32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32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1959262"/>
                  </a:ext>
                </a:extLst>
              </a:tr>
            </a:tbl>
          </a:graphicData>
        </a:graphic>
      </p:graphicFrame>
    </p:spTree>
    <p:extLst>
      <p:ext uri="{BB962C8B-B14F-4D97-AF65-F5344CB8AC3E}">
        <p14:creationId xmlns:p14="http://schemas.microsoft.com/office/powerpoint/2010/main" val="1267404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EB201-5D87-4B1F-A620-F0795B9AF544}"/>
              </a:ext>
            </a:extLst>
          </p:cNvPr>
          <p:cNvSpPr>
            <a:spLocks noGrp="1"/>
          </p:cNvSpPr>
          <p:nvPr>
            <p:ph type="title"/>
          </p:nvPr>
        </p:nvSpPr>
        <p:spPr>
          <a:xfrm>
            <a:off x="1276874" y="737448"/>
            <a:ext cx="8761413" cy="706964"/>
          </a:xfrm>
        </p:spPr>
        <p:txBody>
          <a:bodyPr/>
          <a:lstStyle/>
          <a:p>
            <a:pPr algn="ctr"/>
            <a:r>
              <a:rPr lang="en-US" sz="4000" dirty="0">
                <a:latin typeface="Times New Roman" panose="02020603050405020304" pitchFamily="18" charset="0"/>
                <a:cs typeface="Times New Roman" panose="02020603050405020304" pitchFamily="18" charset="0"/>
              </a:rPr>
              <a:t>Providing Services for EL Students</a:t>
            </a:r>
          </a:p>
        </p:txBody>
      </p:sp>
      <p:graphicFrame>
        <p:nvGraphicFramePr>
          <p:cNvPr id="4" name="Content Placeholder 3">
            <a:extLst>
              <a:ext uri="{FF2B5EF4-FFF2-40B4-BE49-F238E27FC236}">
                <a16:creationId xmlns:a16="http://schemas.microsoft.com/office/drawing/2014/main" id="{9194D3A2-00F2-47C0-8B79-34E58A824A5E}"/>
              </a:ext>
            </a:extLst>
          </p:cNvPr>
          <p:cNvGraphicFramePr>
            <a:graphicFrameLocks noGrp="1"/>
          </p:cNvGraphicFramePr>
          <p:nvPr>
            <p:ph idx="1"/>
            <p:extLst>
              <p:ext uri="{D42A27DB-BD31-4B8C-83A1-F6EECF244321}">
                <p14:modId xmlns:p14="http://schemas.microsoft.com/office/powerpoint/2010/main" val="2632176932"/>
              </p:ext>
            </p:extLst>
          </p:nvPr>
        </p:nvGraphicFramePr>
        <p:xfrm>
          <a:off x="482599" y="2421467"/>
          <a:ext cx="11184468" cy="4213556"/>
        </p:xfrm>
        <a:graphic>
          <a:graphicData uri="http://schemas.openxmlformats.org/drawingml/2006/table">
            <a:tbl>
              <a:tblPr firstRow="1" firstCol="1" bandRow="1">
                <a:tableStyleId>{5C22544A-7EE6-4342-B048-85BDC9FD1C3A}</a:tableStyleId>
              </a:tblPr>
              <a:tblGrid>
                <a:gridCol w="2796117">
                  <a:extLst>
                    <a:ext uri="{9D8B030D-6E8A-4147-A177-3AD203B41FA5}">
                      <a16:colId xmlns:a16="http://schemas.microsoft.com/office/drawing/2014/main" val="410598397"/>
                    </a:ext>
                  </a:extLst>
                </a:gridCol>
                <a:gridCol w="2796117">
                  <a:extLst>
                    <a:ext uri="{9D8B030D-6E8A-4147-A177-3AD203B41FA5}">
                      <a16:colId xmlns:a16="http://schemas.microsoft.com/office/drawing/2014/main" val="804997136"/>
                    </a:ext>
                  </a:extLst>
                </a:gridCol>
                <a:gridCol w="2796117">
                  <a:extLst>
                    <a:ext uri="{9D8B030D-6E8A-4147-A177-3AD203B41FA5}">
                      <a16:colId xmlns:a16="http://schemas.microsoft.com/office/drawing/2014/main" val="2935211750"/>
                    </a:ext>
                  </a:extLst>
                </a:gridCol>
                <a:gridCol w="2796117">
                  <a:extLst>
                    <a:ext uri="{9D8B030D-6E8A-4147-A177-3AD203B41FA5}">
                      <a16:colId xmlns:a16="http://schemas.microsoft.com/office/drawing/2014/main" val="537877337"/>
                    </a:ext>
                  </a:extLst>
                </a:gridCol>
              </a:tblGrid>
              <a:tr h="545986">
                <a:tc>
                  <a:txBody>
                    <a:bodyPr/>
                    <a:lstStyle/>
                    <a:p>
                      <a:pPr marL="0" marR="0" algn="ctr">
                        <a:lnSpc>
                          <a:spcPct val="107000"/>
                        </a:lnSpc>
                        <a:spcBef>
                          <a:spcPts val="0"/>
                        </a:spcBef>
                        <a:spcAft>
                          <a:spcPts val="0"/>
                        </a:spcAft>
                        <a:tabLst>
                          <a:tab pos="254635" algn="l"/>
                          <a:tab pos="1108710" algn="ctr"/>
                        </a:tabLst>
                      </a:pPr>
                      <a:r>
                        <a:rPr lang="en-US" sz="1600">
                          <a:effectLst/>
                          <a:latin typeface="Times New Roman" panose="02020603050405020304" pitchFamily="18" charset="0"/>
                          <a:cs typeface="Times New Roman" panose="02020603050405020304" pitchFamily="18" charset="0"/>
                        </a:rPr>
                        <a:t>Action Step</a:t>
                      </a:r>
                    </a:p>
                    <a:p>
                      <a:pPr marL="0" marR="0" algn="ctr">
                        <a:lnSpc>
                          <a:spcPct val="107000"/>
                        </a:lnSpc>
                        <a:spcBef>
                          <a:spcPts val="0"/>
                        </a:spcBef>
                        <a:spcAft>
                          <a:spcPts val="0"/>
                        </a:spcAft>
                        <a:tabLst>
                          <a:tab pos="214630" algn="l"/>
                          <a:tab pos="691515" algn="ctr"/>
                        </a:tabLs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Person(s) Responsible</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Frequency and/or Timing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Evidence of Implementation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0365170"/>
                  </a:ext>
                </a:extLst>
              </a:tr>
              <a:tr h="3348680">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cs typeface="Times New Roman" panose="02020603050405020304" pitchFamily="18" charset="0"/>
                        </a:rPr>
                        <a:t>Omega Alpha Academy will follow all approved researched-based ADE recommended SEI models for the 2020-2021 school year.</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cs typeface="Times New Roman" panose="02020603050405020304" pitchFamily="18" charset="0"/>
                        </a:rPr>
                        <a:t>Omega Alpha Academy will adhere to all AZELLA testing guidelines.</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cs typeface="Times New Roman" panose="02020603050405020304" pitchFamily="18" charset="0"/>
                        </a:rPr>
                        <a:t>Omega Alpha Academy will incorporate depictions, visuals, videos, etc. to help enhance lessons and further clarify specific standards for our EL students.</a:t>
                      </a:r>
                    </a:p>
                    <a:p>
                      <a:pPr marL="457200" marR="0">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cs typeface="Times New Roman" panose="02020603050405020304" pitchFamily="18" charset="0"/>
                        </a:rPr>
                        <a:t>EL Coordinator</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cs typeface="Times New Roman" panose="02020603050405020304" pitchFamily="18" charset="0"/>
                        </a:rPr>
                        <a:t>General Education Teachers</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cs typeface="Times New Roman" panose="02020603050405020304" pitchFamily="18" charset="0"/>
                        </a:rPr>
                        <a:t>Principal</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cs typeface="Times New Roman" panose="02020603050405020304" pitchFamily="18" charset="0"/>
                        </a:rPr>
                        <a:t>Daily</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cs typeface="Times New Roman" panose="02020603050405020304" pitchFamily="18" charset="0"/>
                        </a:rPr>
                        <a:t>Testing (Placement Test-Beginning of school year or as needed and Reassessment Tests towards the end of the school year).</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cs typeface="Times New Roman" panose="02020603050405020304" pitchFamily="18" charset="0"/>
                        </a:rPr>
                        <a:t>Lesson Plan Submission</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cs typeface="Times New Roman" panose="02020603050405020304" pitchFamily="18" charset="0"/>
                        </a:rPr>
                        <a:t>Classroom Recordings</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cs typeface="Times New Roman" panose="02020603050405020304" pitchFamily="18" charset="0"/>
                        </a:rPr>
                        <a:t>Testing Data</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3216181"/>
                  </a:ext>
                </a:extLst>
              </a:tr>
            </a:tbl>
          </a:graphicData>
        </a:graphic>
      </p:graphicFrame>
    </p:spTree>
    <p:extLst>
      <p:ext uri="{BB962C8B-B14F-4D97-AF65-F5344CB8AC3E}">
        <p14:creationId xmlns:p14="http://schemas.microsoft.com/office/powerpoint/2010/main" val="3923502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EB201-5D87-4B1F-A620-F0795B9AF544}"/>
              </a:ext>
            </a:extLst>
          </p:cNvPr>
          <p:cNvSpPr>
            <a:spLocks noGrp="1"/>
          </p:cNvSpPr>
          <p:nvPr>
            <p:ph type="title"/>
          </p:nvPr>
        </p:nvSpPr>
        <p:spPr>
          <a:xfrm>
            <a:off x="1715293" y="836508"/>
            <a:ext cx="8761413" cy="706964"/>
          </a:xfrm>
        </p:spPr>
        <p:txBody>
          <a:bodyPr/>
          <a:lstStyle/>
          <a:p>
            <a:pPr algn="ctr"/>
            <a:r>
              <a:rPr lang="en-US" sz="4000" dirty="0">
                <a:latin typeface="Times New Roman" panose="02020603050405020304" pitchFamily="18" charset="0"/>
                <a:cs typeface="Times New Roman" panose="02020603050405020304" pitchFamily="18" charset="0"/>
              </a:rPr>
              <a:t>Providing Services for EL Students</a:t>
            </a:r>
          </a:p>
        </p:txBody>
      </p:sp>
      <p:graphicFrame>
        <p:nvGraphicFramePr>
          <p:cNvPr id="6" name="Content Placeholder 5">
            <a:extLst>
              <a:ext uri="{FF2B5EF4-FFF2-40B4-BE49-F238E27FC236}">
                <a16:creationId xmlns:a16="http://schemas.microsoft.com/office/drawing/2014/main" id="{51E63E2A-7081-4433-950E-E5A82A3675B9}"/>
              </a:ext>
            </a:extLst>
          </p:cNvPr>
          <p:cNvGraphicFramePr>
            <a:graphicFrameLocks noGrp="1"/>
          </p:cNvGraphicFramePr>
          <p:nvPr>
            <p:ph idx="1"/>
            <p:extLst>
              <p:ext uri="{D42A27DB-BD31-4B8C-83A1-F6EECF244321}">
                <p14:modId xmlns:p14="http://schemas.microsoft.com/office/powerpoint/2010/main" val="3811810972"/>
              </p:ext>
            </p:extLst>
          </p:nvPr>
        </p:nvGraphicFramePr>
        <p:xfrm>
          <a:off x="516467" y="2827801"/>
          <a:ext cx="11159066" cy="3590926"/>
        </p:xfrm>
        <a:graphic>
          <a:graphicData uri="http://schemas.openxmlformats.org/drawingml/2006/table">
            <a:tbl>
              <a:tblPr firstRow="1" firstCol="1" bandRow="1">
                <a:tableStyleId>{5C22544A-7EE6-4342-B048-85BDC9FD1C3A}</a:tableStyleId>
              </a:tblPr>
              <a:tblGrid>
                <a:gridCol w="11159066">
                  <a:extLst>
                    <a:ext uri="{9D8B030D-6E8A-4147-A177-3AD203B41FA5}">
                      <a16:colId xmlns:a16="http://schemas.microsoft.com/office/drawing/2014/main" val="3305875165"/>
                    </a:ext>
                  </a:extLst>
                </a:gridCol>
              </a:tblGrid>
              <a:tr h="317055">
                <a:tc>
                  <a:txBody>
                    <a:bodyPr/>
                    <a:lstStyle/>
                    <a:p>
                      <a:pPr marL="0" marR="0" algn="ctr">
                        <a:lnSpc>
                          <a:spcPct val="107000"/>
                        </a:lnSpc>
                        <a:spcBef>
                          <a:spcPts val="500"/>
                        </a:spcBef>
                        <a:spcAft>
                          <a:spcPts val="500"/>
                        </a:spcAft>
                      </a:pPr>
                      <a:r>
                        <a:rPr lang="en-US" sz="2800" dirty="0">
                          <a:effectLst/>
                          <a:latin typeface="Times New Roman" panose="02020603050405020304" pitchFamily="18" charset="0"/>
                          <a:cs typeface="Times New Roman" panose="02020603050405020304" pitchFamily="18" charset="0"/>
                        </a:rPr>
                        <a:t>Process for Implementing Action Step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5538118"/>
                  </a:ext>
                </a:extLst>
              </a:tr>
              <a:tr h="2917277">
                <a:tc>
                  <a:txBody>
                    <a:bodyPr/>
                    <a:lstStyle/>
                    <a:p>
                      <a:pPr marL="0" marR="0" algn="ctr">
                        <a:lnSpc>
                          <a:spcPct val="107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Attend all ADE- AZELLA/EL Trainings, implement SEI Models in our classrooms, address EL needs through various forms of instructions to help address EL standards, monitor lesson plan submissions, and provide support to teachers through professional development.</a:t>
                      </a:r>
                    </a:p>
                    <a:p>
                      <a:pPr marL="0" marR="0" algn="ctr">
                        <a:lnSpc>
                          <a:spcPct val="107000"/>
                        </a:lnSpc>
                        <a:spcBef>
                          <a:spcPts val="0"/>
                        </a:spcBef>
                        <a:spcAft>
                          <a:spcPts val="0"/>
                        </a:spcAft>
                        <a:tabLst>
                          <a:tab pos="4469765" algn="l"/>
                        </a:tabLst>
                      </a:pPr>
                      <a:r>
                        <a:rPr lang="en-US" sz="28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0878033"/>
                  </a:ext>
                </a:extLst>
              </a:tr>
            </a:tbl>
          </a:graphicData>
        </a:graphic>
      </p:graphicFrame>
    </p:spTree>
    <p:extLst>
      <p:ext uri="{BB962C8B-B14F-4D97-AF65-F5344CB8AC3E}">
        <p14:creationId xmlns:p14="http://schemas.microsoft.com/office/powerpoint/2010/main" val="1840335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D4F86-8032-42EB-9CFB-A2CCFAD0FFAE}"/>
              </a:ext>
            </a:extLst>
          </p:cNvPr>
          <p:cNvSpPr>
            <a:spLocks noGrp="1"/>
          </p:cNvSpPr>
          <p:nvPr>
            <p:ph type="title"/>
          </p:nvPr>
        </p:nvSpPr>
        <p:spPr/>
        <p:txBody>
          <a:bodyPr/>
          <a:lstStyle/>
          <a:p>
            <a:r>
              <a:rPr lang="en-US" dirty="0"/>
              <a:t>Technology</a:t>
            </a:r>
          </a:p>
        </p:txBody>
      </p:sp>
      <p:sp>
        <p:nvSpPr>
          <p:cNvPr id="3" name="Content Placeholder 2">
            <a:extLst>
              <a:ext uri="{FF2B5EF4-FFF2-40B4-BE49-F238E27FC236}">
                <a16:creationId xmlns:a16="http://schemas.microsoft.com/office/drawing/2014/main" id="{8CE8C394-8067-4319-840E-4F30FADBE30D}"/>
              </a:ext>
            </a:extLst>
          </p:cNvPr>
          <p:cNvSpPr>
            <a:spLocks noGrp="1"/>
          </p:cNvSpPr>
          <p:nvPr>
            <p:ph idx="1"/>
          </p:nvPr>
        </p:nvSpPr>
        <p:spPr>
          <a:xfrm>
            <a:off x="636053" y="2381672"/>
            <a:ext cx="11031014" cy="4170048"/>
          </a:xfrm>
        </p:spPr>
        <p:txBody>
          <a:bodyPr>
            <a:noAutofit/>
          </a:bodyPr>
          <a:lstStyle/>
          <a:p>
            <a:r>
              <a:rPr lang="en-US" sz="2400" dirty="0">
                <a:latin typeface="Times New Roman" panose="02020603050405020304" pitchFamily="18" charset="0"/>
                <a:cs typeface="Times New Roman" panose="02020603050405020304" pitchFamily="18" charset="0"/>
              </a:rPr>
              <a:t>Computing Devices &amp; Connectivity </a:t>
            </a:r>
          </a:p>
          <a:p>
            <a:r>
              <a:rPr lang="en-US" sz="2400" dirty="0">
                <a:latin typeface="Times New Roman" panose="02020603050405020304" pitchFamily="18" charset="0"/>
                <a:cs typeface="Times New Roman" panose="02020603050405020304" pitchFamily="18" charset="0"/>
              </a:rPr>
              <a:t>To the extent possible, Omega Alpha Academy will provide students with individual computers or tablets with accessories sufficient to participate in video classrooms .</a:t>
            </a:r>
          </a:p>
          <a:p>
            <a:r>
              <a:rPr lang="en-US" sz="2400" dirty="0">
                <a:latin typeface="Times New Roman" panose="02020603050405020304" pitchFamily="18" charset="0"/>
                <a:cs typeface="Times New Roman" panose="02020603050405020304" pitchFamily="18" charset="0"/>
              </a:rPr>
              <a:t>Technology devices will be available while supplies last. </a:t>
            </a:r>
          </a:p>
          <a:p>
            <a:r>
              <a:rPr lang="en-US" sz="2400" dirty="0">
                <a:latin typeface="Times New Roman" panose="02020603050405020304" pitchFamily="18" charset="0"/>
                <a:cs typeface="Times New Roman" panose="02020603050405020304" pitchFamily="18" charset="0"/>
              </a:rPr>
              <a:t>Parents must submit request forms or email Mr. Frisby at </a:t>
            </a:r>
            <a:r>
              <a:rPr lang="en-US" sz="2400"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jfrisby@oaak12.org</a:t>
            </a:r>
          </a:p>
          <a:p>
            <a:r>
              <a:rPr lang="en-US" sz="2400" dirty="0">
                <a:latin typeface="Times New Roman" panose="02020603050405020304" pitchFamily="18" charset="0"/>
                <a:cs typeface="Times New Roman" panose="02020603050405020304" pitchFamily="18" charset="0"/>
              </a:rPr>
              <a:t>We are hoping to provide devices to as many students as possible.</a:t>
            </a:r>
          </a:p>
          <a:p>
            <a:r>
              <a:rPr lang="en-US" sz="2400" dirty="0">
                <a:latin typeface="Times New Roman" panose="02020603050405020304" pitchFamily="18" charset="0"/>
                <a:cs typeface="Times New Roman" panose="02020603050405020304" pitchFamily="18" charset="0"/>
              </a:rPr>
              <a:t>Person responsible for issuing technology devices:</a:t>
            </a:r>
          </a:p>
          <a:p>
            <a:pPr lvl="1"/>
            <a:r>
              <a:rPr lang="en-US" sz="2400" dirty="0">
                <a:latin typeface="Times New Roman" panose="02020603050405020304" pitchFamily="18" charset="0"/>
                <a:cs typeface="Times New Roman" panose="02020603050405020304" pitchFamily="18" charset="0"/>
              </a:rPr>
              <a:t>Mr. Paul Hartman (</a:t>
            </a:r>
            <a:r>
              <a:rPr lang="en-US" sz="2400" dirty="0">
                <a:latin typeface="Times New Roman" panose="02020603050405020304" pitchFamily="18" charset="0"/>
                <a:cs typeface="Times New Roman" panose="02020603050405020304" pitchFamily="18" charset="0"/>
                <a:hlinkClick r:id="rId3"/>
              </a:rPr>
              <a:t>phartman@oaak12.org</a:t>
            </a:r>
            <a:r>
              <a:rPr lang="en-US" sz="2400" dirty="0">
                <a:latin typeface="Times New Roman" panose="02020603050405020304" pitchFamily="18" charset="0"/>
                <a:cs typeface="Times New Roman" panose="02020603050405020304" pitchFamily="18" charset="0"/>
              </a:rPr>
              <a:t>)</a:t>
            </a:r>
          </a:p>
          <a:p>
            <a:pPr marL="457200" lvl="1" indent="0">
              <a:buNone/>
            </a:pP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4878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08F5C-6B19-4218-B9BD-4792BF01E901}"/>
              </a:ext>
            </a:extLst>
          </p:cNvPr>
          <p:cNvSpPr>
            <a:spLocks noGrp="1"/>
          </p:cNvSpPr>
          <p:nvPr>
            <p:ph type="title"/>
          </p:nvPr>
        </p:nvSpPr>
        <p:spPr/>
        <p:txBody>
          <a:bodyPr/>
          <a:lstStyle/>
          <a:p>
            <a:pPr algn="ctr"/>
            <a:r>
              <a:rPr lang="en-US" dirty="0"/>
              <a:t>Safety and Wellness</a:t>
            </a:r>
          </a:p>
        </p:txBody>
      </p:sp>
      <p:sp>
        <p:nvSpPr>
          <p:cNvPr id="3" name="Content Placeholder 2">
            <a:extLst>
              <a:ext uri="{FF2B5EF4-FFF2-40B4-BE49-F238E27FC236}">
                <a16:creationId xmlns:a16="http://schemas.microsoft.com/office/drawing/2014/main" id="{B3BD4EE9-E139-423F-8884-65B5EF44A932}"/>
              </a:ext>
            </a:extLst>
          </p:cNvPr>
          <p:cNvSpPr>
            <a:spLocks noGrp="1"/>
          </p:cNvSpPr>
          <p:nvPr>
            <p:ph idx="1"/>
          </p:nvPr>
        </p:nvSpPr>
        <p:spPr/>
        <p:txBody>
          <a:bodyPr/>
          <a:lstStyle/>
          <a:p>
            <a:pPr fontAlgn="base"/>
            <a:r>
              <a:rPr lang="en-US" sz="2400" b="1" dirty="0">
                <a:latin typeface="Times New Roman" panose="02020603050405020304" pitchFamily="18" charset="0"/>
                <a:cs typeface="Times New Roman" panose="02020603050405020304" pitchFamily="18" charset="0"/>
              </a:rPr>
              <a:t>We are opening schools with three different choices for parents so families can make the best decisions for their circumstances. </a:t>
            </a:r>
          </a:p>
          <a:p>
            <a:pPr fontAlgn="base"/>
            <a:r>
              <a:rPr lang="en-US" sz="2400" b="1" dirty="0">
                <a:latin typeface="Times New Roman" panose="02020603050405020304" pitchFamily="18" charset="0"/>
                <a:cs typeface="Times New Roman" panose="02020603050405020304" pitchFamily="18" charset="0"/>
              </a:rPr>
              <a:t>One option is On Campus Learning. The following procedures are under consideration to enhance safety for all students and staff while physically at school.</a:t>
            </a:r>
          </a:p>
          <a:p>
            <a:pPr marL="0" indent="0" fontAlgn="base">
              <a:buNone/>
            </a:pPr>
            <a:endParaRPr lang="en-US" sz="2400" dirty="0">
              <a:latin typeface="Times New Roman" panose="02020603050405020304" pitchFamily="18" charset="0"/>
              <a:cs typeface="Times New Roman" panose="02020603050405020304" pitchFamily="18" charset="0"/>
            </a:endParaRPr>
          </a:p>
          <a:p>
            <a:pPr marL="0" indent="0" algn="ctr" fontAlgn="base">
              <a:buNone/>
            </a:pPr>
            <a:r>
              <a:rPr lang="en-US" sz="2400" b="1" i="1" u="sng" dirty="0">
                <a:latin typeface="Times New Roman" panose="02020603050405020304" pitchFamily="18" charset="0"/>
                <a:cs typeface="Times New Roman" panose="02020603050405020304" pitchFamily="18" charset="0"/>
              </a:rPr>
              <a:t>We will continue to make changes to these procedures as circumstances dictate.</a:t>
            </a:r>
            <a:endParaRPr lang="en-US" sz="2400" u="sng"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829113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08F5C-6B19-4218-B9BD-4792BF01E901}"/>
              </a:ext>
            </a:extLst>
          </p:cNvPr>
          <p:cNvSpPr>
            <a:spLocks noGrp="1"/>
          </p:cNvSpPr>
          <p:nvPr>
            <p:ph type="title"/>
          </p:nvPr>
        </p:nvSpPr>
        <p:spPr/>
        <p:txBody>
          <a:bodyPr/>
          <a:lstStyle/>
          <a:p>
            <a:pPr algn="ctr"/>
            <a:r>
              <a:rPr lang="en-US" dirty="0"/>
              <a:t>Safety and Wellness</a:t>
            </a:r>
          </a:p>
        </p:txBody>
      </p:sp>
      <p:sp>
        <p:nvSpPr>
          <p:cNvPr id="3" name="Content Placeholder 2">
            <a:extLst>
              <a:ext uri="{FF2B5EF4-FFF2-40B4-BE49-F238E27FC236}">
                <a16:creationId xmlns:a16="http://schemas.microsoft.com/office/drawing/2014/main" id="{B3BD4EE9-E139-423F-8884-65B5EF44A932}"/>
              </a:ext>
            </a:extLst>
          </p:cNvPr>
          <p:cNvSpPr>
            <a:spLocks noGrp="1"/>
          </p:cNvSpPr>
          <p:nvPr>
            <p:ph idx="1"/>
          </p:nvPr>
        </p:nvSpPr>
        <p:spPr>
          <a:xfrm>
            <a:off x="441960" y="2603500"/>
            <a:ext cx="11186160" cy="3416300"/>
          </a:xfrm>
        </p:spPr>
        <p:txBody>
          <a:bodyPr/>
          <a:lstStyle/>
          <a:p>
            <a:pPr marL="0" indent="0">
              <a:buNone/>
            </a:pPr>
            <a:endParaRPr lang="en-US" sz="2000" dirty="0">
              <a:latin typeface="Times New Roman" panose="02020603050405020304" pitchFamily="18" charset="0"/>
              <a:cs typeface="Times New Roman" panose="02020603050405020304" pitchFamily="18" charset="0"/>
            </a:endParaRPr>
          </a:p>
          <a:p>
            <a:pPr fontAlgn="base"/>
            <a:r>
              <a:rPr lang="en-US" sz="2000" dirty="0">
                <a:latin typeface="Times New Roman" panose="02020603050405020304" pitchFamily="18" charset="0"/>
                <a:cs typeface="Times New Roman" panose="02020603050405020304" pitchFamily="18" charset="0"/>
              </a:rPr>
              <a:t>Daily home health screening – PLEASE DO NOT COME TO SCHOOL SICK.</a:t>
            </a:r>
          </a:p>
          <a:p>
            <a:pPr marL="0" indent="0" fontAlgn="base">
              <a:buNone/>
            </a:pPr>
            <a:endParaRPr lang="en-US" sz="2000" dirty="0">
              <a:latin typeface="Times New Roman" panose="02020603050405020304" pitchFamily="18" charset="0"/>
              <a:cs typeface="Times New Roman" panose="02020603050405020304" pitchFamily="18" charset="0"/>
            </a:endParaRPr>
          </a:p>
          <a:p>
            <a:pPr fontAlgn="base"/>
            <a:r>
              <a:rPr lang="en-US" sz="2000" dirty="0">
                <a:latin typeface="Times New Roman" panose="02020603050405020304" pitchFamily="18" charset="0"/>
                <a:cs typeface="Times New Roman" panose="02020603050405020304" pitchFamily="18" charset="0"/>
              </a:rPr>
              <a:t>Please run this wellness checklist EVERY day before sending your student to school.</a:t>
            </a:r>
          </a:p>
          <a:p>
            <a:pPr marL="0" indent="0" fontAlgn="base">
              <a:buNone/>
            </a:pPr>
            <a:endParaRPr lang="en-US" sz="2000" dirty="0">
              <a:latin typeface="Times New Roman" panose="02020603050405020304" pitchFamily="18" charset="0"/>
              <a:cs typeface="Times New Roman" panose="02020603050405020304" pitchFamily="18" charset="0"/>
            </a:endParaRPr>
          </a:p>
          <a:p>
            <a:pPr fontAlgn="base"/>
            <a:r>
              <a:rPr lang="en-US" sz="2000" dirty="0">
                <a:latin typeface="Times New Roman" panose="02020603050405020304" pitchFamily="18" charset="0"/>
                <a:cs typeface="Times New Roman" panose="02020603050405020304" pitchFamily="18" charset="0"/>
              </a:rPr>
              <a:t>Staff will be observing students for signs of illness.</a:t>
            </a:r>
          </a:p>
          <a:p>
            <a:pPr marL="0" indent="0">
              <a:buNone/>
            </a:pPr>
            <a:endParaRPr lang="en-US" dirty="0"/>
          </a:p>
        </p:txBody>
      </p:sp>
    </p:spTree>
    <p:extLst>
      <p:ext uri="{BB962C8B-B14F-4D97-AF65-F5344CB8AC3E}">
        <p14:creationId xmlns:p14="http://schemas.microsoft.com/office/powerpoint/2010/main" val="2915574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08F5C-6B19-4218-B9BD-4792BF01E901}"/>
              </a:ext>
            </a:extLst>
          </p:cNvPr>
          <p:cNvSpPr>
            <a:spLocks noGrp="1"/>
          </p:cNvSpPr>
          <p:nvPr>
            <p:ph type="title"/>
          </p:nvPr>
        </p:nvSpPr>
        <p:spPr/>
        <p:txBody>
          <a:bodyPr/>
          <a:lstStyle/>
          <a:p>
            <a:pPr algn="ctr"/>
            <a:r>
              <a:rPr lang="en-US" dirty="0"/>
              <a:t>Safety and Wellness</a:t>
            </a:r>
          </a:p>
        </p:txBody>
      </p:sp>
      <p:sp>
        <p:nvSpPr>
          <p:cNvPr id="3" name="Content Placeholder 2">
            <a:extLst>
              <a:ext uri="{FF2B5EF4-FFF2-40B4-BE49-F238E27FC236}">
                <a16:creationId xmlns:a16="http://schemas.microsoft.com/office/drawing/2014/main" id="{B3BD4EE9-E139-423F-8884-65B5EF44A932}"/>
              </a:ext>
            </a:extLst>
          </p:cNvPr>
          <p:cNvSpPr>
            <a:spLocks noGrp="1"/>
          </p:cNvSpPr>
          <p:nvPr>
            <p:ph idx="1"/>
          </p:nvPr>
        </p:nvSpPr>
        <p:spPr>
          <a:xfrm>
            <a:off x="1154954" y="2603499"/>
            <a:ext cx="8825659" cy="4119033"/>
          </a:xfrm>
        </p:spPr>
        <p:txBody>
          <a:bodyPr>
            <a:normAutofit fontScale="85000" lnSpcReduction="10000"/>
          </a:bodyPr>
          <a:lstStyle/>
          <a:p>
            <a:pPr marL="0" indent="0" algn="ctr">
              <a:buNone/>
            </a:pPr>
            <a:r>
              <a:rPr lang="en-US" b="1" dirty="0"/>
              <a:t>Please keep children home if they are experiencing any of the following symptoms:</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Fever of 100.4 or higher</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Cough</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Shortness of breath or difficulty breathing</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Fatigue </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Muscle or body aches</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Headaches</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New loss of taste or smell</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Sore throat</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Congestion or runny nose</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Vomiting </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Diarrhea </a:t>
            </a:r>
          </a:p>
        </p:txBody>
      </p:sp>
      <p:pic>
        <p:nvPicPr>
          <p:cNvPr id="4" name="Picture 3">
            <a:extLst>
              <a:ext uri="{FF2B5EF4-FFF2-40B4-BE49-F238E27FC236}">
                <a16:creationId xmlns:a16="http://schemas.microsoft.com/office/drawing/2014/main" id="{CCF6DB18-C8BC-4441-B488-78B072BAAB58}"/>
              </a:ext>
            </a:extLst>
          </p:cNvPr>
          <p:cNvPicPr>
            <a:picLocks noChangeAspect="1"/>
          </p:cNvPicPr>
          <p:nvPr/>
        </p:nvPicPr>
        <p:blipFill>
          <a:blip r:embed="rId2"/>
          <a:stretch>
            <a:fillRect/>
          </a:stretch>
        </p:blipFill>
        <p:spPr>
          <a:xfrm>
            <a:off x="8863854" y="3981450"/>
            <a:ext cx="2105025" cy="2171700"/>
          </a:xfrm>
          <a:prstGeom prst="rect">
            <a:avLst/>
          </a:prstGeom>
        </p:spPr>
      </p:pic>
    </p:spTree>
    <p:extLst>
      <p:ext uri="{BB962C8B-B14F-4D97-AF65-F5344CB8AC3E}">
        <p14:creationId xmlns:p14="http://schemas.microsoft.com/office/powerpoint/2010/main" val="628807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42EB8-EC8B-41D5-9705-496248F68FDB}"/>
              </a:ext>
            </a:extLst>
          </p:cNvPr>
          <p:cNvSpPr>
            <a:spLocks noGrp="1"/>
          </p:cNvSpPr>
          <p:nvPr>
            <p:ph type="title"/>
          </p:nvPr>
        </p:nvSpPr>
        <p:spPr>
          <a:xfrm>
            <a:off x="1154954" y="973668"/>
            <a:ext cx="9487646" cy="706964"/>
          </a:xfrm>
        </p:spPr>
        <p:txBody>
          <a:bodyPr/>
          <a:lstStyle/>
          <a:p>
            <a:pPr algn="ct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Omega Alpha Academy Superintendent: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Mr. Jose A. Frisby</a:t>
            </a:r>
          </a:p>
        </p:txBody>
      </p:sp>
      <p:sp>
        <p:nvSpPr>
          <p:cNvPr id="6" name="TextBox 5">
            <a:extLst>
              <a:ext uri="{FF2B5EF4-FFF2-40B4-BE49-F238E27FC236}">
                <a16:creationId xmlns:a16="http://schemas.microsoft.com/office/drawing/2014/main" id="{099CD796-9F45-4112-9CC7-85F89809D14C}"/>
              </a:ext>
            </a:extLst>
          </p:cNvPr>
          <p:cNvSpPr txBox="1"/>
          <p:nvPr/>
        </p:nvSpPr>
        <p:spPr>
          <a:xfrm>
            <a:off x="170692" y="1784412"/>
            <a:ext cx="9430212" cy="5278368"/>
          </a:xfrm>
          <a:prstGeom prst="rect">
            <a:avLst/>
          </a:prstGeom>
          <a:noFill/>
        </p:spPr>
        <p:txBody>
          <a:bodyPr wrap="square" rtlCol="0">
            <a:spAutoFit/>
          </a:bodyPr>
          <a:lstStyle/>
          <a:p>
            <a:endParaRPr lang="en-US" sz="1400" dirty="0">
              <a:latin typeface="Times New Roman" panose="02020603050405020304" pitchFamily="18" charset="0"/>
              <a:cs typeface="Times New Roman" panose="02020603050405020304" pitchFamily="18" charset="0"/>
            </a:endParaRPr>
          </a:p>
          <a:p>
            <a:endParaRPr lang="en-US" sz="1300" dirty="0">
              <a:latin typeface="Times New Roman" panose="02020603050405020304" pitchFamily="18" charset="0"/>
              <a:cs typeface="Times New Roman" panose="02020603050405020304" pitchFamily="18" charset="0"/>
            </a:endParaRPr>
          </a:p>
          <a:p>
            <a:endParaRPr lang="en-US" sz="1300" dirty="0">
              <a:latin typeface="Times New Roman" panose="02020603050405020304" pitchFamily="18" charset="0"/>
              <a:cs typeface="Times New Roman" panose="02020603050405020304" pitchFamily="18" charset="0"/>
            </a:endParaRPr>
          </a:p>
          <a:p>
            <a:r>
              <a:rPr lang="en-US" sz="1300" dirty="0">
                <a:latin typeface="Times New Roman" panose="02020603050405020304" pitchFamily="18" charset="0"/>
                <a:cs typeface="Times New Roman" panose="02020603050405020304" pitchFamily="18" charset="0"/>
              </a:rPr>
              <a:t>Dear Omega Alpha Academy Family,</a:t>
            </a:r>
          </a:p>
          <a:p>
            <a:endParaRPr lang="en-US" sz="1300" dirty="0">
              <a:latin typeface="Times New Roman" panose="02020603050405020304" pitchFamily="18" charset="0"/>
              <a:cs typeface="Times New Roman" panose="02020603050405020304" pitchFamily="18" charset="0"/>
            </a:endParaRPr>
          </a:p>
          <a:p>
            <a:r>
              <a:rPr lang="en-US" sz="1300" dirty="0">
                <a:latin typeface="Times New Roman" panose="02020603050405020304" pitchFamily="18" charset="0"/>
                <a:cs typeface="Times New Roman" panose="02020603050405020304" pitchFamily="18" charset="0"/>
              </a:rPr>
              <a:t>I am eager to share with you the Omega Alpha Academy Reopening Plan for the 2020-2021 School Year.  </a:t>
            </a:r>
          </a:p>
          <a:p>
            <a:endParaRPr lang="en-US" sz="1300" dirty="0">
              <a:latin typeface="Times New Roman" panose="02020603050405020304" pitchFamily="18" charset="0"/>
              <a:cs typeface="Times New Roman" panose="02020603050405020304" pitchFamily="18" charset="0"/>
            </a:endParaRPr>
          </a:p>
          <a:p>
            <a:r>
              <a:rPr lang="en-US" sz="1300" dirty="0">
                <a:latin typeface="Times New Roman" panose="02020603050405020304" pitchFamily="18" charset="0"/>
                <a:cs typeface="Times New Roman" panose="02020603050405020304" pitchFamily="18" charset="0"/>
              </a:rPr>
              <a:t>The health and well-being of our students, faculty, and staff has always been paramount.  We have developed this plan using guidance and recommendations from local and state health officials, as well as the Arizona Department of Education.  We will be implementing rigorous protocols and high standards to minimize risks associated with COVID-19.  These protocols will be interwoven throughout every phase of our school operations. The standards and procedures outlined in our plan will be continuously monitored and updated.</a:t>
            </a:r>
          </a:p>
          <a:p>
            <a:endParaRPr lang="en-US" sz="1300" dirty="0">
              <a:latin typeface="Times New Roman" panose="02020603050405020304" pitchFamily="18" charset="0"/>
              <a:cs typeface="Times New Roman" panose="02020603050405020304" pitchFamily="18" charset="0"/>
            </a:endParaRPr>
          </a:p>
          <a:p>
            <a:r>
              <a:rPr lang="en-US" sz="1300" dirty="0">
                <a:latin typeface="Times New Roman" panose="02020603050405020304" pitchFamily="18" charset="0"/>
                <a:cs typeface="Times New Roman" panose="02020603050405020304" pitchFamily="18" charset="0"/>
              </a:rPr>
              <a:t>Our goal is to simply to provide the best possible instruction the safest way possible. We understand that significant risk factors will play a critical role the success of our plan but please know that we will continue to follow the latest CDC recommendations.  We invite you to please take the time to review and familiarize yourselves with our Reopening Plan.</a:t>
            </a:r>
          </a:p>
          <a:p>
            <a:endParaRPr lang="en-US" sz="1300" dirty="0">
              <a:latin typeface="Times New Roman" panose="02020603050405020304" pitchFamily="18" charset="0"/>
              <a:cs typeface="Times New Roman" panose="02020603050405020304" pitchFamily="18" charset="0"/>
            </a:endParaRPr>
          </a:p>
          <a:p>
            <a:r>
              <a:rPr lang="en-US" sz="1300" dirty="0">
                <a:latin typeface="Times New Roman" panose="02020603050405020304" pitchFamily="18" charset="0"/>
                <a:cs typeface="Times New Roman" panose="02020603050405020304" pitchFamily="18" charset="0"/>
              </a:rPr>
              <a:t>We will continue to provide updates and guidance, as they become available.</a:t>
            </a:r>
          </a:p>
          <a:p>
            <a:endParaRPr lang="en-US" sz="1300" dirty="0">
              <a:latin typeface="Times New Roman" panose="02020603050405020304" pitchFamily="18" charset="0"/>
              <a:cs typeface="Times New Roman" panose="02020603050405020304" pitchFamily="18" charset="0"/>
            </a:endParaRPr>
          </a:p>
          <a:p>
            <a:r>
              <a:rPr lang="en-US" sz="1300" dirty="0">
                <a:latin typeface="Times New Roman" panose="02020603050405020304" pitchFamily="18" charset="0"/>
                <a:cs typeface="Times New Roman" panose="02020603050405020304" pitchFamily="18" charset="0"/>
              </a:rPr>
              <a:t>Respectfully,</a:t>
            </a:r>
          </a:p>
          <a:p>
            <a:endParaRPr lang="en-US" sz="1300" dirty="0">
              <a:latin typeface="Times New Roman" panose="02020603050405020304" pitchFamily="18" charset="0"/>
              <a:cs typeface="Times New Roman" panose="02020603050405020304" pitchFamily="18" charset="0"/>
            </a:endParaRPr>
          </a:p>
          <a:p>
            <a:r>
              <a:rPr lang="en-US" sz="1300" dirty="0">
                <a:latin typeface="Times New Roman" panose="02020603050405020304" pitchFamily="18" charset="0"/>
                <a:cs typeface="Times New Roman" panose="02020603050405020304" pitchFamily="18" charset="0"/>
              </a:rPr>
              <a:t>Jose A. Frisby</a:t>
            </a:r>
          </a:p>
          <a:p>
            <a:r>
              <a:rPr lang="en-US" sz="1300" dirty="0">
                <a:latin typeface="Times New Roman" panose="02020603050405020304" pitchFamily="18" charset="0"/>
                <a:cs typeface="Times New Roman" panose="02020603050405020304" pitchFamily="18" charset="0"/>
              </a:rPr>
              <a:t>Executive Director/Principal</a:t>
            </a:r>
          </a:p>
          <a:p>
            <a:r>
              <a:rPr lang="en-US" sz="1300" dirty="0">
                <a:latin typeface="Times New Roman" panose="02020603050405020304" pitchFamily="18" charset="0"/>
                <a:cs typeface="Times New Roman" panose="02020603050405020304" pitchFamily="18" charset="0"/>
              </a:rPr>
              <a:t>520-368-7628</a:t>
            </a:r>
          </a:p>
          <a:p>
            <a:r>
              <a:rPr lang="en-US" sz="1200" dirty="0">
                <a:latin typeface="Times New Roman" panose="02020603050405020304" pitchFamily="18" charset="0"/>
                <a:cs typeface="Times New Roman" panose="02020603050405020304" pitchFamily="18" charset="0"/>
              </a:rPr>
              <a:t>jfrisby@oaak12.org</a:t>
            </a:r>
          </a:p>
          <a:p>
            <a:endParaRPr lang="en-US" sz="13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5661F63-2E72-4A40-92A7-25E54B8BF326}"/>
              </a:ext>
            </a:extLst>
          </p:cNvPr>
          <p:cNvPicPr>
            <a:picLocks noChangeAspect="1"/>
          </p:cNvPicPr>
          <p:nvPr/>
        </p:nvPicPr>
        <p:blipFill>
          <a:blip r:embed="rId2"/>
          <a:stretch>
            <a:fillRect/>
          </a:stretch>
        </p:blipFill>
        <p:spPr>
          <a:xfrm>
            <a:off x="9491172" y="2756517"/>
            <a:ext cx="2700828" cy="4101483"/>
          </a:xfrm>
          <a:prstGeom prst="rect">
            <a:avLst/>
          </a:prstGeom>
        </p:spPr>
      </p:pic>
    </p:spTree>
    <p:extLst>
      <p:ext uri="{BB962C8B-B14F-4D97-AF65-F5344CB8AC3E}">
        <p14:creationId xmlns:p14="http://schemas.microsoft.com/office/powerpoint/2010/main" val="4242620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36C3A-50F3-4675-8E7F-ACAEE23FD2E5}"/>
              </a:ext>
            </a:extLst>
          </p:cNvPr>
          <p:cNvSpPr>
            <a:spLocks noGrp="1"/>
          </p:cNvSpPr>
          <p:nvPr>
            <p:ph type="title"/>
          </p:nvPr>
        </p:nvSpPr>
        <p:spPr/>
        <p:txBody>
          <a:bodyPr/>
          <a:lstStyle/>
          <a:p>
            <a:r>
              <a:rPr lang="en-US" dirty="0"/>
              <a:t>Health Aid</a:t>
            </a:r>
          </a:p>
        </p:txBody>
      </p:sp>
      <p:sp>
        <p:nvSpPr>
          <p:cNvPr id="3" name="Rectangle 2">
            <a:extLst>
              <a:ext uri="{FF2B5EF4-FFF2-40B4-BE49-F238E27FC236}">
                <a16:creationId xmlns:a16="http://schemas.microsoft.com/office/drawing/2014/main" id="{F36BD59E-8E5B-4940-9F66-A216922F33CB}"/>
              </a:ext>
            </a:extLst>
          </p:cNvPr>
          <p:cNvSpPr/>
          <p:nvPr/>
        </p:nvSpPr>
        <p:spPr>
          <a:xfrm>
            <a:off x="194733" y="2690336"/>
            <a:ext cx="11489267" cy="2554545"/>
          </a:xfrm>
          <a:prstGeom prst="rect">
            <a:avLst/>
          </a:prstGeom>
        </p:spPr>
        <p:txBody>
          <a:bodyPr wrap="square">
            <a:spAutoFit/>
          </a:bodyPr>
          <a:lstStyle/>
          <a:p>
            <a:pPr fontAlgn="base">
              <a:buFont typeface="Arial" panose="020B0604020202020204" pitchFamily="34" charset="0"/>
              <a:buChar char="•"/>
            </a:pPr>
            <a:r>
              <a:rPr lang="en-US" sz="3200" dirty="0">
                <a:solidFill>
                  <a:srgbClr val="373737"/>
                </a:solidFill>
                <a:latin typeface="Times New Roman" panose="02020603050405020304" pitchFamily="18" charset="0"/>
                <a:cs typeface="Times New Roman" panose="02020603050405020304" pitchFamily="18" charset="0"/>
              </a:rPr>
              <a:t>Omega Alpha Academy will designate a specific space as a “sick” room.</a:t>
            </a:r>
          </a:p>
          <a:p>
            <a:pPr fontAlgn="base"/>
            <a:endParaRPr lang="en-US" sz="3200" dirty="0">
              <a:solidFill>
                <a:srgbClr val="373737"/>
              </a:solidFill>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r>
              <a:rPr lang="en-US" sz="3200" dirty="0">
                <a:solidFill>
                  <a:srgbClr val="373737"/>
                </a:solidFill>
                <a:latin typeface="Times New Roman" panose="02020603050405020304" pitchFamily="18" charset="0"/>
                <a:cs typeface="Times New Roman" panose="02020603050405020304" pitchFamily="18" charset="0"/>
              </a:rPr>
              <a:t>Students who are displaying symptoms of any flu, cold, respiratory type illness will use this room instead of the health office.</a:t>
            </a:r>
            <a:endParaRPr lang="en-US" sz="3200" b="0" i="0" dirty="0">
              <a:solidFill>
                <a:srgbClr val="373737"/>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3938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DCF9C-1C01-4FA3-A27B-24953E915528}"/>
              </a:ext>
            </a:extLst>
          </p:cNvPr>
          <p:cNvSpPr>
            <a:spLocks noGrp="1"/>
          </p:cNvSpPr>
          <p:nvPr>
            <p:ph type="title"/>
          </p:nvPr>
        </p:nvSpPr>
        <p:spPr/>
        <p:txBody>
          <a:bodyPr/>
          <a:lstStyle/>
          <a:p>
            <a:r>
              <a:rPr lang="en-US" dirty="0"/>
              <a:t>Personal Health and Wellness Tips</a:t>
            </a:r>
          </a:p>
        </p:txBody>
      </p:sp>
      <p:sp>
        <p:nvSpPr>
          <p:cNvPr id="3" name="Content Placeholder 2">
            <a:extLst>
              <a:ext uri="{FF2B5EF4-FFF2-40B4-BE49-F238E27FC236}">
                <a16:creationId xmlns:a16="http://schemas.microsoft.com/office/drawing/2014/main" id="{AAD6B8A7-1B83-4DA9-BC44-0BF5A3C9582F}"/>
              </a:ext>
            </a:extLst>
          </p:cNvPr>
          <p:cNvSpPr>
            <a:spLocks noGrp="1"/>
          </p:cNvSpPr>
          <p:nvPr>
            <p:ph idx="1"/>
          </p:nvPr>
        </p:nvSpPr>
        <p:spPr>
          <a:xfrm>
            <a:off x="533400" y="2603500"/>
            <a:ext cx="11087100" cy="3416300"/>
          </a:xfrm>
        </p:spPr>
        <p:txBody>
          <a:bodyPr/>
          <a:lstStyle/>
          <a:p>
            <a:pPr fontAlgn="base"/>
            <a:r>
              <a:rPr lang="en-US" sz="2000" b="1" dirty="0">
                <a:latin typeface="Times New Roman" panose="02020603050405020304" pitchFamily="18" charset="0"/>
                <a:cs typeface="Times New Roman" panose="02020603050405020304" pitchFamily="18" charset="0"/>
              </a:rPr>
              <a:t>Hand Washing</a:t>
            </a:r>
            <a:endParaRPr lang="en-US" sz="2000" dirty="0">
              <a:latin typeface="Times New Roman" panose="02020603050405020304" pitchFamily="18" charset="0"/>
              <a:cs typeface="Times New Roman" panose="02020603050405020304" pitchFamily="18" charset="0"/>
            </a:endParaRPr>
          </a:p>
          <a:p>
            <a:pPr lvl="1" fontAlgn="base"/>
            <a:r>
              <a:rPr lang="en-US" sz="1800" dirty="0">
                <a:latin typeface="Times New Roman" panose="02020603050405020304" pitchFamily="18" charset="0"/>
                <a:cs typeface="Times New Roman" panose="02020603050405020304" pitchFamily="18" charset="0"/>
              </a:rPr>
              <a:t>Sites will be implementing hand washing protocols. </a:t>
            </a:r>
          </a:p>
          <a:p>
            <a:pPr lvl="1" fontAlgn="base"/>
            <a:r>
              <a:rPr lang="en-US" sz="1800" dirty="0">
                <a:latin typeface="Times New Roman" panose="02020603050405020304" pitchFamily="18" charset="0"/>
                <a:cs typeface="Times New Roman" panose="02020603050405020304" pitchFamily="18" charset="0"/>
              </a:rPr>
              <a:t>Additional hand washing will be expected at all sites. </a:t>
            </a:r>
          </a:p>
          <a:p>
            <a:pPr fontAlgn="base"/>
            <a:r>
              <a:rPr lang="en-US" sz="2000" b="1" dirty="0">
                <a:latin typeface="Times New Roman" panose="02020603050405020304" pitchFamily="18" charset="0"/>
                <a:cs typeface="Times New Roman" panose="02020603050405020304" pitchFamily="18" charset="0"/>
              </a:rPr>
              <a:t>Face Touching</a:t>
            </a:r>
            <a:endParaRPr lang="en-US" sz="2000" dirty="0">
              <a:latin typeface="Times New Roman" panose="02020603050405020304" pitchFamily="18" charset="0"/>
              <a:cs typeface="Times New Roman" panose="02020603050405020304" pitchFamily="18" charset="0"/>
            </a:endParaRPr>
          </a:p>
          <a:p>
            <a:pPr lvl="1" fontAlgn="base"/>
            <a:r>
              <a:rPr lang="en-US" sz="1800" dirty="0">
                <a:latin typeface="Times New Roman" panose="02020603050405020304" pitchFamily="18" charset="0"/>
                <a:cs typeface="Times New Roman" panose="02020603050405020304" pitchFamily="18" charset="0"/>
              </a:rPr>
              <a:t>Schools will provide education and reminders that when one touches an infected surface with his/her hand and then touches eyes, nose, or mouth — which are entryways for viruses into the body — one could potentially become infected and get sick.</a:t>
            </a:r>
          </a:p>
          <a:p>
            <a:endParaRPr lang="en-US" dirty="0"/>
          </a:p>
        </p:txBody>
      </p:sp>
      <p:pic>
        <p:nvPicPr>
          <p:cNvPr id="4" name="Picture 3">
            <a:extLst>
              <a:ext uri="{FF2B5EF4-FFF2-40B4-BE49-F238E27FC236}">
                <a16:creationId xmlns:a16="http://schemas.microsoft.com/office/drawing/2014/main" id="{B865F691-D78C-4B82-843C-2CB2383DC335}"/>
              </a:ext>
            </a:extLst>
          </p:cNvPr>
          <p:cNvPicPr>
            <a:picLocks noChangeAspect="1"/>
          </p:cNvPicPr>
          <p:nvPr/>
        </p:nvPicPr>
        <p:blipFill>
          <a:blip r:embed="rId2"/>
          <a:stretch>
            <a:fillRect/>
          </a:stretch>
        </p:blipFill>
        <p:spPr>
          <a:xfrm>
            <a:off x="8963335" y="2490237"/>
            <a:ext cx="1906063" cy="1256897"/>
          </a:xfrm>
          <a:prstGeom prst="rect">
            <a:avLst/>
          </a:prstGeom>
        </p:spPr>
      </p:pic>
    </p:spTree>
    <p:extLst>
      <p:ext uri="{BB962C8B-B14F-4D97-AF65-F5344CB8AC3E}">
        <p14:creationId xmlns:p14="http://schemas.microsoft.com/office/powerpoint/2010/main" val="11595379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08F5C-6B19-4218-B9BD-4792BF01E901}"/>
              </a:ext>
            </a:extLst>
          </p:cNvPr>
          <p:cNvSpPr>
            <a:spLocks noGrp="1"/>
          </p:cNvSpPr>
          <p:nvPr>
            <p:ph type="title"/>
          </p:nvPr>
        </p:nvSpPr>
        <p:spPr/>
        <p:txBody>
          <a:bodyPr/>
          <a:lstStyle/>
          <a:p>
            <a:pPr algn="ctr"/>
            <a:r>
              <a:rPr lang="en-US" dirty="0"/>
              <a:t>Face Coverings</a:t>
            </a:r>
          </a:p>
        </p:txBody>
      </p:sp>
      <p:sp>
        <p:nvSpPr>
          <p:cNvPr id="3" name="Content Placeholder 2">
            <a:extLst>
              <a:ext uri="{FF2B5EF4-FFF2-40B4-BE49-F238E27FC236}">
                <a16:creationId xmlns:a16="http://schemas.microsoft.com/office/drawing/2014/main" id="{B3BD4EE9-E139-423F-8884-65B5EF44A932}"/>
              </a:ext>
            </a:extLst>
          </p:cNvPr>
          <p:cNvSpPr>
            <a:spLocks noGrp="1"/>
          </p:cNvSpPr>
          <p:nvPr>
            <p:ph idx="1"/>
          </p:nvPr>
        </p:nvSpPr>
        <p:spPr>
          <a:xfrm>
            <a:off x="533400" y="2603499"/>
            <a:ext cx="11094720" cy="4119033"/>
          </a:xfrm>
        </p:spPr>
        <p:txBody>
          <a:bodyPr>
            <a:normAutofit/>
          </a:bodyPr>
          <a:lstStyle/>
          <a:p>
            <a:pPr fontAlgn="base"/>
            <a:r>
              <a:rPr lang="en-US" b="1" dirty="0">
                <a:latin typeface="Times New Roman" panose="02020603050405020304" pitchFamily="18" charset="0"/>
                <a:cs typeface="Times New Roman" panose="02020603050405020304" pitchFamily="18" charset="0"/>
              </a:rPr>
              <a:t>There is a </a:t>
            </a:r>
            <a:r>
              <a:rPr lang="en-US" b="1" i="1" dirty="0">
                <a:latin typeface="Times New Roman" panose="02020603050405020304" pitchFamily="18" charset="0"/>
                <a:cs typeface="Times New Roman" panose="02020603050405020304" pitchFamily="18" charset="0"/>
                <a:hlinkClick r:id="rId2"/>
              </a:rPr>
              <a:t> Cochise County Resolution</a:t>
            </a:r>
            <a:r>
              <a:rPr lang="en-US" b="1" dirty="0">
                <a:latin typeface="Times New Roman" panose="02020603050405020304" pitchFamily="18" charset="0"/>
                <a:cs typeface="Times New Roman" panose="02020603050405020304" pitchFamily="18" charset="0"/>
              </a:rPr>
              <a:t> requiring face coverings in all settings where social distancing may not be possible. </a:t>
            </a:r>
          </a:p>
          <a:p>
            <a:pPr fontAlgn="base"/>
            <a:r>
              <a:rPr lang="en-US" dirty="0">
                <a:latin typeface="Times New Roman" panose="02020603050405020304" pitchFamily="18" charset="0"/>
                <a:cs typeface="Times New Roman" panose="02020603050405020304" pitchFamily="18" charset="0"/>
              </a:rPr>
              <a:t>Absent this requirement in the future, it is our intent to do the following: </a:t>
            </a:r>
          </a:p>
          <a:p>
            <a:pPr lvl="1" fontAlgn="base"/>
            <a:r>
              <a:rPr lang="en-US" sz="1800" dirty="0">
                <a:latin typeface="Times New Roman" panose="02020603050405020304" pitchFamily="18" charset="0"/>
                <a:cs typeface="Times New Roman" panose="02020603050405020304" pitchFamily="18" charset="0"/>
              </a:rPr>
              <a:t>Create a cultural norm that adults and students will wear face coverings when physical distancing is not possible. </a:t>
            </a:r>
          </a:p>
          <a:p>
            <a:pPr lvl="1" fontAlgn="base"/>
            <a:r>
              <a:rPr lang="en-US" sz="1800" u="sng" dirty="0">
                <a:latin typeface="Times New Roman" panose="02020603050405020304" pitchFamily="18" charset="0"/>
                <a:cs typeface="Times New Roman" panose="02020603050405020304" pitchFamily="18" charset="0"/>
              </a:rPr>
              <a:t>Ask that parents provide a face covering for their student. </a:t>
            </a:r>
          </a:p>
          <a:p>
            <a:pPr lvl="1" fontAlgn="base"/>
            <a:r>
              <a:rPr lang="en-US" sz="1800" dirty="0">
                <a:latin typeface="Times New Roman" panose="02020603050405020304" pitchFamily="18" charset="0"/>
                <a:cs typeface="Times New Roman" panose="02020603050405020304" pitchFamily="18" charset="0"/>
              </a:rPr>
              <a:t>If a student comes to school without a face covering, one will be provided.</a:t>
            </a:r>
          </a:p>
          <a:p>
            <a:pPr marL="0" indent="0" algn="ctr">
              <a:buNone/>
            </a:pPr>
            <a:endParaRPr lang="en-US" dirty="0"/>
          </a:p>
        </p:txBody>
      </p:sp>
      <p:pic>
        <p:nvPicPr>
          <p:cNvPr id="4" name="Picture 3">
            <a:extLst>
              <a:ext uri="{FF2B5EF4-FFF2-40B4-BE49-F238E27FC236}">
                <a16:creationId xmlns:a16="http://schemas.microsoft.com/office/drawing/2014/main" id="{48A42C37-6510-48C0-A541-885A584EBFEE}"/>
              </a:ext>
            </a:extLst>
          </p:cNvPr>
          <p:cNvPicPr>
            <a:picLocks noChangeAspect="1"/>
          </p:cNvPicPr>
          <p:nvPr/>
        </p:nvPicPr>
        <p:blipFill>
          <a:blip r:embed="rId3"/>
          <a:stretch>
            <a:fillRect/>
          </a:stretch>
        </p:blipFill>
        <p:spPr>
          <a:xfrm>
            <a:off x="8497142" y="5112807"/>
            <a:ext cx="2838450" cy="1609725"/>
          </a:xfrm>
          <a:prstGeom prst="rect">
            <a:avLst/>
          </a:prstGeom>
        </p:spPr>
      </p:pic>
    </p:spTree>
    <p:extLst>
      <p:ext uri="{BB962C8B-B14F-4D97-AF65-F5344CB8AC3E}">
        <p14:creationId xmlns:p14="http://schemas.microsoft.com/office/powerpoint/2010/main" val="1911399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E782-8CBF-4229-A337-A1CF929786C3}"/>
              </a:ext>
            </a:extLst>
          </p:cNvPr>
          <p:cNvSpPr>
            <a:spLocks noGrp="1"/>
          </p:cNvSpPr>
          <p:nvPr>
            <p:ph type="title"/>
          </p:nvPr>
        </p:nvSpPr>
        <p:spPr/>
        <p:txBody>
          <a:bodyPr/>
          <a:lstStyle/>
          <a:p>
            <a:r>
              <a:rPr lang="en-US" dirty="0"/>
              <a:t>Facemask</a:t>
            </a:r>
          </a:p>
        </p:txBody>
      </p:sp>
      <p:sp>
        <p:nvSpPr>
          <p:cNvPr id="3" name="TextBox 2">
            <a:extLst>
              <a:ext uri="{FF2B5EF4-FFF2-40B4-BE49-F238E27FC236}">
                <a16:creationId xmlns:a16="http://schemas.microsoft.com/office/drawing/2014/main" id="{FF9B8A6C-E57A-4CC6-8BBE-8849F233D5B1}"/>
              </a:ext>
            </a:extLst>
          </p:cNvPr>
          <p:cNvSpPr txBox="1"/>
          <p:nvPr/>
        </p:nvSpPr>
        <p:spPr>
          <a:xfrm>
            <a:off x="472440" y="2118360"/>
            <a:ext cx="10614660" cy="4801314"/>
          </a:xfrm>
          <a:prstGeom prst="rect">
            <a:avLst/>
          </a:prstGeom>
          <a:noFill/>
        </p:spPr>
        <p:txBody>
          <a:bodyPr wrap="square" rtlCol="0">
            <a:spAutoFit/>
          </a:bodyPr>
          <a:lstStyle/>
          <a:p>
            <a:r>
              <a:rPr lang="en-US" b="1" dirty="0"/>
              <a:t> </a:t>
            </a:r>
            <a:endParaRPr lang="en-US" dirty="0"/>
          </a:p>
          <a:p>
            <a:pPr algn="ctr"/>
            <a:r>
              <a:rPr lang="en-US" sz="2800" b="1" dirty="0">
                <a:latin typeface="Times New Roman" panose="02020603050405020304" pitchFamily="18" charset="0"/>
                <a:cs typeface="Times New Roman" panose="02020603050405020304" pitchFamily="18" charset="0"/>
              </a:rPr>
              <a:t>Use of Cloth Face Coverings in Schools (K-12</a:t>
            </a:r>
            <a:r>
              <a:rPr lang="en-US" sz="2800" b="1" baseline="30000" dirty="0">
                <a:latin typeface="Times New Roman" panose="02020603050405020304" pitchFamily="18" charset="0"/>
                <a:cs typeface="Times New Roman" panose="02020603050405020304" pitchFamily="18" charset="0"/>
              </a:rPr>
              <a:t>th</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a:p>
            <a:pPr algn="ctr"/>
            <a:r>
              <a:rPr lang="en-US" sz="2800" dirty="0">
                <a:latin typeface="Times New Roman" panose="02020603050405020304" pitchFamily="18" charset="0"/>
                <a:cs typeface="Times New Roman" panose="02020603050405020304" pitchFamily="18" charset="0"/>
              </a:rPr>
              <a:t>COVID-19 can be spread to others even if you do not feel sick. </a:t>
            </a:r>
          </a:p>
          <a:p>
            <a:pPr algn="ctr"/>
            <a:r>
              <a:rPr lang="en-US" sz="2800" dirty="0">
                <a:latin typeface="Times New Roman" panose="02020603050405020304" pitchFamily="18" charset="0"/>
                <a:cs typeface="Times New Roman" panose="02020603050405020304" pitchFamily="18" charset="0"/>
              </a:rPr>
              <a:t>A </a:t>
            </a:r>
            <a:r>
              <a:rPr lang="en-US" sz="2800" u="sng" dirty="0">
                <a:latin typeface="Times New Roman" panose="02020603050405020304" pitchFamily="18" charset="0"/>
                <a:cs typeface="Times New Roman" panose="02020603050405020304" pitchFamily="18" charset="0"/>
                <a:hlinkClick r:id="rId2"/>
              </a:rPr>
              <a:t>cloth face covering</a:t>
            </a:r>
            <a:r>
              <a:rPr lang="en-US" sz="2800" dirty="0">
                <a:latin typeface="Times New Roman" panose="02020603050405020304" pitchFamily="18" charset="0"/>
                <a:cs typeface="Times New Roman" panose="02020603050405020304" pitchFamily="18" charset="0"/>
              </a:rPr>
              <a:t> helps prevent a person who is sick from spreading the virus to others. </a:t>
            </a:r>
          </a:p>
          <a:p>
            <a:pPr algn="ctr"/>
            <a:r>
              <a:rPr lang="en-US" sz="2800" dirty="0">
                <a:latin typeface="Times New Roman" panose="02020603050405020304" pitchFamily="18" charset="0"/>
                <a:cs typeface="Times New Roman" panose="02020603050405020304" pitchFamily="18" charset="0"/>
              </a:rPr>
              <a:t> </a:t>
            </a:r>
          </a:p>
          <a:p>
            <a:pPr lvl="0" algn="ctr"/>
            <a:r>
              <a:rPr lang="en-US" sz="2800" dirty="0">
                <a:latin typeface="Times New Roman" panose="02020603050405020304" pitchFamily="18" charset="0"/>
                <a:cs typeface="Times New Roman" panose="02020603050405020304" pitchFamily="18" charset="0"/>
              </a:rPr>
              <a:t>CDC suggests that all school reopening plans address adherence to behaviors that prevent the spread of COVID-19. </a:t>
            </a:r>
          </a:p>
          <a:p>
            <a:pPr lvl="0" algn="ctr"/>
            <a:r>
              <a:rPr lang="en-US" sz="2800" dirty="0">
                <a:latin typeface="Times New Roman" panose="02020603050405020304" pitchFamily="18" charset="0"/>
                <a:cs typeface="Times New Roman" panose="02020603050405020304" pitchFamily="18" charset="0"/>
              </a:rPr>
              <a:t>When used consistently and correctly, cloth face coverings are important to help slow the spread of COVID-19. </a:t>
            </a:r>
          </a:p>
          <a:p>
            <a:r>
              <a:rPr lang="en-US" dirty="0">
                <a:latin typeface="Times New Roman" panose="02020603050405020304" pitchFamily="18" charset="0"/>
                <a:cs typeface="Times New Roman" panose="02020603050405020304" pitchFamily="18" charset="0"/>
              </a:rPr>
              <a:t> </a:t>
            </a:r>
          </a:p>
          <a:p>
            <a:endParaRPr lang="en-US" dirty="0"/>
          </a:p>
        </p:txBody>
      </p:sp>
      <p:pic>
        <p:nvPicPr>
          <p:cNvPr id="3074" name="Picture 2" descr="Pooled Covid-19 Testing May Help Us Get Back To Work And School">
            <a:extLst>
              <a:ext uri="{FF2B5EF4-FFF2-40B4-BE49-F238E27FC236}">
                <a16:creationId xmlns:a16="http://schemas.microsoft.com/office/drawing/2014/main" id="{9FC0CCEC-326F-4FAF-815B-142CB8BBC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9997" y="375229"/>
            <a:ext cx="3089563" cy="1903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465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E782-8CBF-4229-A337-A1CF929786C3}"/>
              </a:ext>
            </a:extLst>
          </p:cNvPr>
          <p:cNvSpPr>
            <a:spLocks noGrp="1"/>
          </p:cNvSpPr>
          <p:nvPr>
            <p:ph type="title"/>
          </p:nvPr>
        </p:nvSpPr>
        <p:spPr/>
        <p:txBody>
          <a:bodyPr/>
          <a:lstStyle/>
          <a:p>
            <a:r>
              <a:rPr lang="en-US" dirty="0"/>
              <a:t>Facemask</a:t>
            </a:r>
          </a:p>
        </p:txBody>
      </p:sp>
      <p:sp>
        <p:nvSpPr>
          <p:cNvPr id="3" name="TextBox 2">
            <a:extLst>
              <a:ext uri="{FF2B5EF4-FFF2-40B4-BE49-F238E27FC236}">
                <a16:creationId xmlns:a16="http://schemas.microsoft.com/office/drawing/2014/main" id="{FF9B8A6C-E57A-4CC6-8BBE-8849F233D5B1}"/>
              </a:ext>
            </a:extLst>
          </p:cNvPr>
          <p:cNvSpPr txBox="1"/>
          <p:nvPr/>
        </p:nvSpPr>
        <p:spPr>
          <a:xfrm>
            <a:off x="728133" y="2558502"/>
            <a:ext cx="10675197" cy="3693319"/>
          </a:xfrm>
          <a:prstGeom prst="rect">
            <a:avLst/>
          </a:prstGeom>
          <a:noFill/>
        </p:spPr>
        <p:txBody>
          <a:bodyPr wrap="square" rtlCol="0">
            <a:spAutoFit/>
          </a:bodyPr>
          <a:lstStyle/>
          <a:p>
            <a:r>
              <a:rPr lang="en-US" u="sng"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Cloth face coverings</a:t>
            </a:r>
            <a:r>
              <a:rPr lang="en-US" dirty="0">
                <a:latin typeface="Times New Roman" panose="02020603050405020304" pitchFamily="18" charset="0"/>
                <a:cs typeface="Times New Roman" panose="02020603050405020304" pitchFamily="18" charset="0"/>
              </a:rPr>
              <a:t> should </a:t>
            </a:r>
            <a:r>
              <a:rPr lang="en-US" b="1" dirty="0">
                <a:latin typeface="Times New Roman" panose="02020603050405020304" pitchFamily="18" charset="0"/>
                <a:cs typeface="Times New Roman" panose="02020603050405020304" pitchFamily="18" charset="0"/>
              </a:rPr>
              <a:t>not</a:t>
            </a:r>
            <a:r>
              <a:rPr lang="en-US" dirty="0">
                <a:latin typeface="Times New Roman" panose="02020603050405020304" pitchFamily="18" charset="0"/>
                <a:cs typeface="Times New Roman" panose="02020603050405020304" pitchFamily="18" charset="0"/>
              </a:rPr>
              <a:t> be placed on:</a:t>
            </a:r>
          </a:p>
          <a:p>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Children younger than 2 years old.</a:t>
            </a:r>
          </a:p>
          <a:p>
            <a:pPr lvl="0"/>
            <a:r>
              <a:rPr lang="en-US" dirty="0">
                <a:latin typeface="Times New Roman" panose="02020603050405020304" pitchFamily="18" charset="0"/>
                <a:cs typeface="Times New Roman" panose="02020603050405020304" pitchFamily="18" charset="0"/>
              </a:rPr>
              <a:t>Anyone who has trouble breathing or is unconscious.</a:t>
            </a:r>
          </a:p>
          <a:p>
            <a:pPr lvl="0"/>
            <a:r>
              <a:rPr lang="en-US" dirty="0">
                <a:latin typeface="Times New Roman" panose="02020603050405020304" pitchFamily="18" charset="0"/>
                <a:cs typeface="Times New Roman" panose="02020603050405020304" pitchFamily="18" charset="0"/>
              </a:rPr>
              <a:t>Anyone who is incapacitated or otherwise unable to remove the cloth face covering without assistance.</a:t>
            </a:r>
          </a:p>
          <a:p>
            <a:pPr lvl="0"/>
            <a:endParaRPr lang="en-US"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Appropriate and consistent use</a:t>
            </a:r>
            <a:r>
              <a:rPr lang="en-US" dirty="0">
                <a:latin typeface="Times New Roman" panose="02020603050405020304" pitchFamily="18" charset="0"/>
                <a:cs typeface="Times New Roman" panose="02020603050405020304" pitchFamily="18" charset="0"/>
              </a:rPr>
              <a:t> of cloth face coverings may be challenging for some students, teachers, and staff, including:</a:t>
            </a: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Younger students, such as those in early elementary school.</a:t>
            </a: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Students, teachers, and staff with severe asthma or other breathing difficulties.</a:t>
            </a: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Students, teachers, and staff with special educational or healthcare needs, including intellectual and developmental disabilities, mental health conditions, and sensory concerns or tactile sensitivity.</a:t>
            </a:r>
          </a:p>
          <a:p>
            <a:endParaRPr lang="en-US" dirty="0"/>
          </a:p>
        </p:txBody>
      </p:sp>
      <p:pic>
        <p:nvPicPr>
          <p:cNvPr id="5122" name="Picture 2" descr="Students in Bangkok who have to wear dust masks to prevent dust ...">
            <a:extLst>
              <a:ext uri="{FF2B5EF4-FFF2-40B4-BE49-F238E27FC236}">
                <a16:creationId xmlns:a16="http://schemas.microsoft.com/office/drawing/2014/main" id="{DBC31BEE-CB72-4AB0-9F21-280DE36798E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66312" y1="28492" x2="66312" y2="28492"/>
                        <a14:foregroundMark x1="67730" y1="87151" x2="67730" y2="87151"/>
                        <a14:foregroundMark x1="29433" y1="86034" x2="29433" y2="86034"/>
                      </a14:backgroundRemoval>
                    </a14:imgEffect>
                  </a14:imgLayer>
                </a14:imgProps>
              </a:ext>
              <a:ext uri="{28A0092B-C50C-407E-A947-70E740481C1C}">
                <a14:useLocalDpi xmlns:a14="http://schemas.microsoft.com/office/drawing/2010/main" val="0"/>
              </a:ext>
            </a:extLst>
          </a:blip>
          <a:srcRect/>
          <a:stretch>
            <a:fillRect/>
          </a:stretch>
        </p:blipFill>
        <p:spPr bwMode="auto">
          <a:xfrm>
            <a:off x="4823995" y="630315"/>
            <a:ext cx="2686050" cy="158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570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A40B4-8F4B-45C1-BD4F-2448695847B2}"/>
              </a:ext>
            </a:extLst>
          </p:cNvPr>
          <p:cNvSpPr>
            <a:spLocks noGrp="1"/>
          </p:cNvSpPr>
          <p:nvPr>
            <p:ph type="title"/>
          </p:nvPr>
        </p:nvSpPr>
        <p:spPr>
          <a:xfrm>
            <a:off x="1154954" y="973668"/>
            <a:ext cx="9614646" cy="706964"/>
          </a:xfrm>
        </p:spPr>
        <p:txBody>
          <a:bodyPr/>
          <a:lstStyle/>
          <a:p>
            <a:pPr algn="ctr"/>
            <a:r>
              <a:rPr lang="en-US" sz="4000" b="1" dirty="0">
                <a:latin typeface="Times New Roman" panose="02020603050405020304" pitchFamily="18" charset="0"/>
                <a:cs typeface="Times New Roman" panose="02020603050405020304" pitchFamily="18" charset="0"/>
              </a:rPr>
              <a:t>Precautionary Measures </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277D45A-3195-404F-83D6-90D7487F264E}"/>
              </a:ext>
            </a:extLst>
          </p:cNvPr>
          <p:cNvSpPr>
            <a:spLocks noGrp="1"/>
          </p:cNvSpPr>
          <p:nvPr>
            <p:ph idx="1"/>
          </p:nvPr>
        </p:nvSpPr>
        <p:spPr>
          <a:xfrm>
            <a:off x="563880" y="2603500"/>
            <a:ext cx="11033760" cy="3416300"/>
          </a:xfrm>
        </p:spPr>
        <p:txBody>
          <a:bodyPr>
            <a:normAutofit/>
          </a:bodyPr>
          <a:lstStyle/>
          <a:p>
            <a:r>
              <a:rPr lang="en-US" sz="2000" dirty="0">
                <a:latin typeface="Times New Roman" panose="02020603050405020304" pitchFamily="18" charset="0"/>
                <a:cs typeface="Times New Roman" panose="02020603050405020304" pitchFamily="18" charset="0"/>
              </a:rPr>
              <a:t>Building Sanitizing and Cleaning</a:t>
            </a:r>
          </a:p>
          <a:p>
            <a:pPr lvl="1" fontAlgn="base"/>
            <a:r>
              <a:rPr lang="en-US" sz="1800" i="1" dirty="0">
                <a:latin typeface="Times New Roman" panose="02020603050405020304" pitchFamily="18" charset="0"/>
                <a:cs typeface="Times New Roman" panose="02020603050405020304" pitchFamily="18" charset="0"/>
              </a:rPr>
              <a:t>*Sanitizing is a process to remove contaminants including germs and viruses. </a:t>
            </a:r>
            <a:endParaRPr lang="en-US" sz="1800" dirty="0">
              <a:latin typeface="Times New Roman" panose="02020603050405020304" pitchFamily="18" charset="0"/>
              <a:cs typeface="Times New Roman" panose="02020603050405020304" pitchFamily="18" charset="0"/>
            </a:endParaRPr>
          </a:p>
          <a:p>
            <a:pPr lvl="1" fontAlgn="base"/>
            <a:r>
              <a:rPr lang="en-US" sz="1800" i="1" dirty="0">
                <a:latin typeface="Times New Roman" panose="02020603050405020304" pitchFamily="18" charset="0"/>
                <a:cs typeface="Times New Roman" panose="02020603050405020304" pitchFamily="18" charset="0"/>
              </a:rPr>
              <a:t>*Cleaning is a process to remove residue including dirt, grime, waste, etc. </a:t>
            </a:r>
            <a:endParaRPr lang="en-US" sz="1800" dirty="0">
              <a:latin typeface="Times New Roman" panose="02020603050405020304" pitchFamily="18" charset="0"/>
              <a:cs typeface="Times New Roman" panose="02020603050405020304" pitchFamily="18" charset="0"/>
            </a:endParaRPr>
          </a:p>
          <a:p>
            <a:pPr fontAlgn="base"/>
            <a:r>
              <a:rPr lang="en-US" sz="2000" b="1" dirty="0">
                <a:latin typeface="Times New Roman" panose="02020603050405020304" pitchFamily="18" charset="0"/>
                <a:cs typeface="Times New Roman" panose="02020603050405020304" pitchFamily="18" charset="0"/>
              </a:rPr>
              <a:t>Sanitizing and cleaning will be done with frequency in all classrooms and expanded to include the following:</a:t>
            </a:r>
            <a:endParaRPr lang="en-US" sz="2000" dirty="0">
              <a:latin typeface="Times New Roman" panose="02020603050405020304" pitchFamily="18" charset="0"/>
              <a:cs typeface="Times New Roman" panose="02020603050405020304" pitchFamily="18" charset="0"/>
            </a:endParaRPr>
          </a:p>
          <a:p>
            <a:pPr lvl="1" fontAlgn="base"/>
            <a:r>
              <a:rPr lang="en-US" sz="2000" dirty="0">
                <a:latin typeface="Times New Roman" panose="02020603050405020304" pitchFamily="18" charset="0"/>
                <a:cs typeface="Times New Roman" panose="02020603050405020304" pitchFamily="18" charset="0"/>
              </a:rPr>
              <a:t>Sanitizing will occur in high frequency areas in regular intervals throughout the day.</a:t>
            </a:r>
          </a:p>
          <a:p>
            <a:pPr lvl="1" fontAlgn="base"/>
            <a:r>
              <a:rPr lang="en-US" sz="2000" dirty="0">
                <a:latin typeface="Times New Roman" panose="02020603050405020304" pitchFamily="18" charset="0"/>
                <a:cs typeface="Times New Roman" panose="02020603050405020304" pitchFamily="18" charset="0"/>
              </a:rPr>
              <a:t>Cleaning will occur daily.</a:t>
            </a:r>
          </a:p>
          <a:p>
            <a:pPr lvl="1" fontAlgn="base"/>
            <a:r>
              <a:rPr lang="en-US" sz="2000" dirty="0">
                <a:latin typeface="Times New Roman" panose="02020603050405020304" pitchFamily="18" charset="0"/>
                <a:cs typeface="Times New Roman" panose="02020603050405020304" pitchFamily="18" charset="0"/>
              </a:rPr>
              <a:t>Site and custodial staff are collaborating regarding site specific needs.</a:t>
            </a:r>
          </a:p>
          <a:p>
            <a:endParaRPr lang="en-US" dirty="0"/>
          </a:p>
        </p:txBody>
      </p:sp>
      <p:pic>
        <p:nvPicPr>
          <p:cNvPr id="4" name="Picture 3">
            <a:extLst>
              <a:ext uri="{FF2B5EF4-FFF2-40B4-BE49-F238E27FC236}">
                <a16:creationId xmlns:a16="http://schemas.microsoft.com/office/drawing/2014/main" id="{ECDC32EF-D083-43E4-B7CB-BF1651B75E1D}"/>
              </a:ext>
            </a:extLst>
          </p:cNvPr>
          <p:cNvPicPr>
            <a:picLocks noChangeAspect="1"/>
          </p:cNvPicPr>
          <p:nvPr/>
        </p:nvPicPr>
        <p:blipFill>
          <a:blip r:embed="rId2"/>
          <a:stretch>
            <a:fillRect/>
          </a:stretch>
        </p:blipFill>
        <p:spPr>
          <a:xfrm>
            <a:off x="9164002" y="5027082"/>
            <a:ext cx="2657475" cy="1714500"/>
          </a:xfrm>
          <a:prstGeom prst="rect">
            <a:avLst/>
          </a:prstGeom>
        </p:spPr>
      </p:pic>
    </p:spTree>
    <p:extLst>
      <p:ext uri="{BB962C8B-B14F-4D97-AF65-F5344CB8AC3E}">
        <p14:creationId xmlns:p14="http://schemas.microsoft.com/office/powerpoint/2010/main" val="1009357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464FE-33C9-4FBE-A463-814AA86FE3C4}"/>
              </a:ext>
            </a:extLst>
          </p:cNvPr>
          <p:cNvSpPr>
            <a:spLocks noGrp="1"/>
          </p:cNvSpPr>
          <p:nvPr>
            <p:ph type="title"/>
          </p:nvPr>
        </p:nvSpPr>
        <p:spPr/>
        <p:txBody>
          <a:bodyPr/>
          <a:lstStyle/>
          <a:p>
            <a:pPr algn="ctr"/>
            <a:r>
              <a:rPr lang="en-US" sz="6000" dirty="0">
                <a:latin typeface="Times New Roman" panose="02020603050405020304" pitchFamily="18" charset="0"/>
                <a:cs typeface="Times New Roman" panose="02020603050405020304" pitchFamily="18" charset="0"/>
              </a:rPr>
              <a:t>Restrooms</a:t>
            </a:r>
          </a:p>
        </p:txBody>
      </p:sp>
      <p:sp>
        <p:nvSpPr>
          <p:cNvPr id="3" name="Content Placeholder 2">
            <a:extLst>
              <a:ext uri="{FF2B5EF4-FFF2-40B4-BE49-F238E27FC236}">
                <a16:creationId xmlns:a16="http://schemas.microsoft.com/office/drawing/2014/main" id="{AF661BDC-57FE-4686-B702-C4166773E15E}"/>
              </a:ext>
            </a:extLst>
          </p:cNvPr>
          <p:cNvSpPr>
            <a:spLocks noGrp="1"/>
          </p:cNvSpPr>
          <p:nvPr>
            <p:ph idx="1"/>
          </p:nvPr>
        </p:nvSpPr>
        <p:spPr>
          <a:xfrm>
            <a:off x="487680" y="2603500"/>
            <a:ext cx="11064240" cy="3416300"/>
          </a:xfrm>
        </p:spPr>
        <p:txBody>
          <a:bodyPr>
            <a:normAutofit/>
          </a:bodyPr>
          <a:lstStyle/>
          <a:p>
            <a:pPr marL="0" indent="0" algn="ctr" fontAlgn="base">
              <a:buNone/>
            </a:pPr>
            <a:endParaRPr lang="en-US" sz="3600" dirty="0">
              <a:latin typeface="Times New Roman" panose="02020603050405020304" pitchFamily="18" charset="0"/>
              <a:cs typeface="Times New Roman" panose="02020603050405020304" pitchFamily="18" charset="0"/>
            </a:endParaRPr>
          </a:p>
          <a:p>
            <a:pPr marL="0" indent="0" algn="ctr" fontAlgn="base">
              <a:buNone/>
            </a:pPr>
            <a:r>
              <a:rPr lang="en-US" sz="5400" dirty="0">
                <a:latin typeface="Times New Roman" panose="02020603050405020304" pitchFamily="18" charset="0"/>
                <a:cs typeface="Times New Roman" panose="02020603050405020304" pitchFamily="18" charset="0"/>
              </a:rPr>
              <a:t>Cleaning will occur daily.</a:t>
            </a:r>
          </a:p>
          <a:p>
            <a:endParaRPr lang="en-US" dirty="0"/>
          </a:p>
        </p:txBody>
      </p:sp>
      <p:pic>
        <p:nvPicPr>
          <p:cNvPr id="4" name="Picture 3">
            <a:extLst>
              <a:ext uri="{FF2B5EF4-FFF2-40B4-BE49-F238E27FC236}">
                <a16:creationId xmlns:a16="http://schemas.microsoft.com/office/drawing/2014/main" id="{1B963A72-F434-403F-9803-5FA603805137}"/>
              </a:ext>
            </a:extLst>
          </p:cNvPr>
          <p:cNvPicPr>
            <a:picLocks noChangeAspect="1"/>
          </p:cNvPicPr>
          <p:nvPr/>
        </p:nvPicPr>
        <p:blipFill>
          <a:blip r:embed="rId2"/>
          <a:stretch>
            <a:fillRect/>
          </a:stretch>
        </p:blipFill>
        <p:spPr>
          <a:xfrm>
            <a:off x="7829550" y="973668"/>
            <a:ext cx="1299766" cy="952500"/>
          </a:xfrm>
          <a:prstGeom prst="rect">
            <a:avLst/>
          </a:prstGeom>
        </p:spPr>
      </p:pic>
    </p:spTree>
    <p:extLst>
      <p:ext uri="{BB962C8B-B14F-4D97-AF65-F5344CB8AC3E}">
        <p14:creationId xmlns:p14="http://schemas.microsoft.com/office/powerpoint/2010/main" val="3936792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464FE-33C9-4FBE-A463-814AA86FE3C4}"/>
              </a:ext>
            </a:extLst>
          </p:cNvPr>
          <p:cNvSpPr>
            <a:spLocks noGrp="1"/>
          </p:cNvSpPr>
          <p:nvPr>
            <p:ph type="title"/>
          </p:nvPr>
        </p:nvSpPr>
        <p:spPr/>
        <p:txBody>
          <a:bodyPr/>
          <a:lstStyle/>
          <a:p>
            <a:pPr algn="ctr"/>
            <a:r>
              <a:rPr lang="en-US" sz="5400" dirty="0">
                <a:latin typeface="Times New Roman" panose="02020603050405020304" pitchFamily="18" charset="0"/>
                <a:cs typeface="Times New Roman" panose="02020603050405020304" pitchFamily="18" charset="0"/>
              </a:rPr>
              <a:t>Drinking Fountains</a:t>
            </a:r>
          </a:p>
        </p:txBody>
      </p:sp>
      <p:sp>
        <p:nvSpPr>
          <p:cNvPr id="3" name="Content Placeholder 2">
            <a:extLst>
              <a:ext uri="{FF2B5EF4-FFF2-40B4-BE49-F238E27FC236}">
                <a16:creationId xmlns:a16="http://schemas.microsoft.com/office/drawing/2014/main" id="{AF661BDC-57FE-4686-B702-C4166773E15E}"/>
              </a:ext>
            </a:extLst>
          </p:cNvPr>
          <p:cNvSpPr>
            <a:spLocks noGrp="1"/>
          </p:cNvSpPr>
          <p:nvPr>
            <p:ph idx="1"/>
          </p:nvPr>
        </p:nvSpPr>
        <p:spPr/>
        <p:txBody>
          <a:bodyPr/>
          <a:lstStyle/>
          <a:p>
            <a:pPr fontAlgn="base"/>
            <a:r>
              <a:rPr lang="en-US" sz="3200" dirty="0">
                <a:latin typeface="Times New Roman" panose="02020603050405020304" pitchFamily="18" charset="0"/>
                <a:cs typeface="Times New Roman" panose="02020603050405020304" pitchFamily="18" charset="0"/>
              </a:rPr>
              <a:t>Students will be encouraged to bring water bottles.</a:t>
            </a:r>
          </a:p>
          <a:p>
            <a:pPr fontAlgn="base"/>
            <a:r>
              <a:rPr lang="en-US" sz="3200" dirty="0">
                <a:latin typeface="Times New Roman" panose="02020603050405020304" pitchFamily="18" charset="0"/>
                <a:cs typeface="Times New Roman" panose="02020603050405020304" pitchFamily="18" charset="0"/>
              </a:rPr>
              <a:t>Drinking fountains will be utilized, modified, or closed based on site needs.</a:t>
            </a:r>
          </a:p>
          <a:p>
            <a:pPr fontAlgn="base"/>
            <a:r>
              <a:rPr lang="en-US" sz="3200" dirty="0">
                <a:latin typeface="Times New Roman" panose="02020603050405020304" pitchFamily="18" charset="0"/>
                <a:cs typeface="Times New Roman" panose="02020603050405020304" pitchFamily="18" charset="0"/>
              </a:rPr>
              <a:t>If drinking fountains are open, they will be sanitized at regular intervals throughout the day.</a:t>
            </a:r>
          </a:p>
          <a:p>
            <a:endParaRPr lang="en-US" dirty="0"/>
          </a:p>
        </p:txBody>
      </p:sp>
      <p:pic>
        <p:nvPicPr>
          <p:cNvPr id="4" name="Picture 3">
            <a:extLst>
              <a:ext uri="{FF2B5EF4-FFF2-40B4-BE49-F238E27FC236}">
                <a16:creationId xmlns:a16="http://schemas.microsoft.com/office/drawing/2014/main" id="{E5EFF26F-13B4-4E59-A5ED-467CED52AE24}"/>
              </a:ext>
            </a:extLst>
          </p:cNvPr>
          <p:cNvPicPr>
            <a:picLocks noChangeAspect="1"/>
          </p:cNvPicPr>
          <p:nvPr/>
        </p:nvPicPr>
        <p:blipFill>
          <a:blip r:embed="rId2"/>
          <a:stretch>
            <a:fillRect/>
          </a:stretch>
        </p:blipFill>
        <p:spPr>
          <a:xfrm>
            <a:off x="9617393" y="5263893"/>
            <a:ext cx="2018348" cy="1511813"/>
          </a:xfrm>
          <a:prstGeom prst="rect">
            <a:avLst/>
          </a:prstGeom>
        </p:spPr>
      </p:pic>
    </p:spTree>
    <p:extLst>
      <p:ext uri="{BB962C8B-B14F-4D97-AF65-F5344CB8AC3E}">
        <p14:creationId xmlns:p14="http://schemas.microsoft.com/office/powerpoint/2010/main" val="1031309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464FE-33C9-4FBE-A463-814AA86FE3C4}"/>
              </a:ext>
            </a:extLst>
          </p:cNvPr>
          <p:cNvSpPr>
            <a:spLocks noGrp="1"/>
          </p:cNvSpPr>
          <p:nvPr>
            <p:ph type="title"/>
          </p:nvPr>
        </p:nvSpPr>
        <p:spPr/>
        <p:txBody>
          <a:bodyPr/>
          <a:lstStyle/>
          <a:p>
            <a:pPr algn="ctr"/>
            <a:r>
              <a:rPr lang="en-US" sz="6000" dirty="0">
                <a:latin typeface="Times New Roman" panose="02020603050405020304" pitchFamily="18" charset="0"/>
                <a:cs typeface="Times New Roman" panose="02020603050405020304" pitchFamily="18" charset="0"/>
              </a:rPr>
              <a:t>Playground</a:t>
            </a:r>
          </a:p>
        </p:txBody>
      </p:sp>
      <p:sp>
        <p:nvSpPr>
          <p:cNvPr id="3" name="Content Placeholder 2">
            <a:extLst>
              <a:ext uri="{FF2B5EF4-FFF2-40B4-BE49-F238E27FC236}">
                <a16:creationId xmlns:a16="http://schemas.microsoft.com/office/drawing/2014/main" id="{AF661BDC-57FE-4686-B702-C4166773E15E}"/>
              </a:ext>
            </a:extLst>
          </p:cNvPr>
          <p:cNvSpPr>
            <a:spLocks noGrp="1"/>
          </p:cNvSpPr>
          <p:nvPr>
            <p:ph idx="1"/>
          </p:nvPr>
        </p:nvSpPr>
        <p:spPr>
          <a:xfrm>
            <a:off x="1154954" y="2603500"/>
            <a:ext cx="8825659" cy="3416300"/>
          </a:xfrm>
        </p:spPr>
        <p:txBody>
          <a:bodyPr>
            <a:normAutofit/>
          </a:bodyPr>
          <a:lstStyle/>
          <a:p>
            <a:pPr marL="0" indent="0" algn="ctr" fontAlgn="base">
              <a:buNone/>
            </a:pPr>
            <a:r>
              <a:rPr lang="en-US" sz="3600" dirty="0">
                <a:latin typeface="Times New Roman" panose="02020603050405020304" pitchFamily="18" charset="0"/>
                <a:cs typeface="Times New Roman" panose="02020603050405020304" pitchFamily="18" charset="0"/>
              </a:rPr>
              <a:t>All playground structures will be closed. </a:t>
            </a:r>
          </a:p>
        </p:txBody>
      </p:sp>
      <p:pic>
        <p:nvPicPr>
          <p:cNvPr id="5" name="Picture 4">
            <a:extLst>
              <a:ext uri="{FF2B5EF4-FFF2-40B4-BE49-F238E27FC236}">
                <a16:creationId xmlns:a16="http://schemas.microsoft.com/office/drawing/2014/main" id="{DF8DFB80-D44D-42D3-93AF-DD68A3BA52FD}"/>
              </a:ext>
            </a:extLst>
          </p:cNvPr>
          <p:cNvPicPr>
            <a:picLocks noChangeAspect="1"/>
          </p:cNvPicPr>
          <p:nvPr/>
        </p:nvPicPr>
        <p:blipFill>
          <a:blip r:embed="rId2"/>
          <a:stretch>
            <a:fillRect/>
          </a:stretch>
        </p:blipFill>
        <p:spPr>
          <a:xfrm>
            <a:off x="3574746" y="3728621"/>
            <a:ext cx="3986074" cy="2717307"/>
          </a:xfrm>
          <a:prstGeom prst="rect">
            <a:avLst/>
          </a:prstGeom>
        </p:spPr>
      </p:pic>
    </p:spTree>
    <p:extLst>
      <p:ext uri="{BB962C8B-B14F-4D97-AF65-F5344CB8AC3E}">
        <p14:creationId xmlns:p14="http://schemas.microsoft.com/office/powerpoint/2010/main" val="2211930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464FE-33C9-4FBE-A463-814AA86FE3C4}"/>
              </a:ext>
            </a:extLst>
          </p:cNvPr>
          <p:cNvSpPr>
            <a:spLocks noGrp="1"/>
          </p:cNvSpPr>
          <p:nvPr>
            <p:ph type="title"/>
          </p:nvPr>
        </p:nvSpPr>
        <p:spPr>
          <a:xfrm>
            <a:off x="1154954" y="973668"/>
            <a:ext cx="9773458" cy="706964"/>
          </a:xfrm>
        </p:spPr>
        <p:txBody>
          <a:bodyPr/>
          <a:lstStyle/>
          <a:p>
            <a:r>
              <a:rPr lang="en-US" sz="4800" dirty="0">
                <a:latin typeface="Times New Roman" panose="02020603050405020304" pitchFamily="18" charset="0"/>
                <a:cs typeface="Times New Roman" panose="02020603050405020304" pitchFamily="18" charset="0"/>
              </a:rPr>
              <a:t>Physical Distancing &amp; Traffic Flows</a:t>
            </a:r>
          </a:p>
        </p:txBody>
      </p:sp>
      <p:sp>
        <p:nvSpPr>
          <p:cNvPr id="3" name="Content Placeholder 2">
            <a:extLst>
              <a:ext uri="{FF2B5EF4-FFF2-40B4-BE49-F238E27FC236}">
                <a16:creationId xmlns:a16="http://schemas.microsoft.com/office/drawing/2014/main" id="{AF661BDC-57FE-4686-B702-C4166773E15E}"/>
              </a:ext>
            </a:extLst>
          </p:cNvPr>
          <p:cNvSpPr>
            <a:spLocks noGrp="1"/>
          </p:cNvSpPr>
          <p:nvPr>
            <p:ph idx="1"/>
          </p:nvPr>
        </p:nvSpPr>
        <p:spPr>
          <a:xfrm>
            <a:off x="487680" y="2603500"/>
            <a:ext cx="11109960" cy="3416300"/>
          </a:xfrm>
        </p:spPr>
        <p:txBody>
          <a:bodyPr/>
          <a:lstStyle/>
          <a:p>
            <a:pPr fontAlgn="base"/>
            <a:r>
              <a:rPr lang="en-US" sz="2000" dirty="0">
                <a:latin typeface="Times New Roman" panose="02020603050405020304" pitchFamily="18" charset="0"/>
                <a:cs typeface="Times New Roman" panose="02020603050405020304" pitchFamily="18" charset="0"/>
              </a:rPr>
              <a:t>Following CDC guidelines for schools, physical distancing will be done when feasible.</a:t>
            </a:r>
          </a:p>
          <a:p>
            <a:pPr marL="0" indent="0" fontAlgn="base">
              <a:buNone/>
            </a:pPr>
            <a:endParaRPr lang="en-US" sz="2000" dirty="0">
              <a:latin typeface="Times New Roman" panose="02020603050405020304" pitchFamily="18" charset="0"/>
              <a:cs typeface="Times New Roman" panose="02020603050405020304" pitchFamily="18" charset="0"/>
            </a:endParaRPr>
          </a:p>
          <a:p>
            <a:pPr fontAlgn="base"/>
            <a:r>
              <a:rPr lang="en-US" sz="2000" dirty="0">
                <a:latin typeface="Times New Roman" panose="02020603050405020304" pitchFamily="18" charset="0"/>
                <a:cs typeface="Times New Roman" panose="02020603050405020304" pitchFamily="18" charset="0"/>
              </a:rPr>
              <a:t>Students will be physically distanced to the greatest extent possible.</a:t>
            </a:r>
          </a:p>
          <a:p>
            <a:pPr marL="0" indent="0" fontAlgn="base">
              <a:buNone/>
            </a:pPr>
            <a:endParaRPr lang="en-US" sz="2000" dirty="0">
              <a:latin typeface="Times New Roman" panose="02020603050405020304" pitchFamily="18" charset="0"/>
              <a:cs typeface="Times New Roman" panose="02020603050405020304" pitchFamily="18" charset="0"/>
            </a:endParaRPr>
          </a:p>
          <a:p>
            <a:pPr fontAlgn="base"/>
            <a:r>
              <a:rPr lang="en-US" sz="2000" dirty="0">
                <a:latin typeface="Times New Roman" panose="02020603050405020304" pitchFamily="18" charset="0"/>
                <a:cs typeface="Times New Roman" panose="02020603050405020304" pitchFamily="18" charset="0"/>
              </a:rPr>
              <a:t>Six feet of physical distancing in classrooms may not be possible.</a:t>
            </a:r>
          </a:p>
          <a:p>
            <a:pPr marL="0" indent="0" fontAlgn="base">
              <a:buNone/>
            </a:pPr>
            <a:endParaRPr lang="en-US" sz="2000" dirty="0">
              <a:latin typeface="Times New Roman" panose="02020603050405020304" pitchFamily="18" charset="0"/>
              <a:cs typeface="Times New Roman" panose="02020603050405020304" pitchFamily="18" charset="0"/>
            </a:endParaRPr>
          </a:p>
          <a:p>
            <a:pPr fontAlgn="base"/>
            <a:r>
              <a:rPr lang="en-US" sz="2000" dirty="0">
                <a:latin typeface="Times New Roman" panose="02020603050405020304" pitchFamily="18" charset="0"/>
                <a:cs typeface="Times New Roman" panose="02020603050405020304" pitchFamily="18" charset="0"/>
              </a:rPr>
              <a:t>Sites will institute traffic patterns that maximize physical distancing.</a:t>
            </a:r>
          </a:p>
          <a:p>
            <a:endParaRPr lang="en-US" dirty="0"/>
          </a:p>
        </p:txBody>
      </p:sp>
    </p:spTree>
    <p:extLst>
      <p:ext uri="{BB962C8B-B14F-4D97-AF65-F5344CB8AC3E}">
        <p14:creationId xmlns:p14="http://schemas.microsoft.com/office/powerpoint/2010/main" val="2138310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F4875-2936-47AD-A731-92F218C473A8}"/>
              </a:ext>
            </a:extLst>
          </p:cNvPr>
          <p:cNvSpPr>
            <a:spLocks noGrp="1"/>
          </p:cNvSpPr>
          <p:nvPr>
            <p:ph type="title"/>
          </p:nvPr>
        </p:nvSpPr>
        <p:spPr>
          <a:xfrm>
            <a:off x="585926" y="692459"/>
            <a:ext cx="10271464" cy="1384916"/>
          </a:xfrm>
        </p:spPr>
        <p:txBody>
          <a:bodyPr/>
          <a:lstStyle/>
          <a:p>
            <a:pPr algn="ctr"/>
            <a:r>
              <a:rPr lang="en-US" dirty="0"/>
              <a:t>Omega Alpha Academy: </a:t>
            </a:r>
            <a:br>
              <a:rPr lang="en-US" dirty="0"/>
            </a:br>
            <a:r>
              <a:rPr lang="en-US" dirty="0"/>
              <a:t>Reopening Contingency Plan</a:t>
            </a:r>
          </a:p>
        </p:txBody>
      </p:sp>
      <p:sp>
        <p:nvSpPr>
          <p:cNvPr id="3" name="TextBox 2">
            <a:extLst>
              <a:ext uri="{FF2B5EF4-FFF2-40B4-BE49-F238E27FC236}">
                <a16:creationId xmlns:a16="http://schemas.microsoft.com/office/drawing/2014/main" id="{AE5F4F49-8439-4AF2-B71B-FDFD3DDA991C}"/>
              </a:ext>
            </a:extLst>
          </p:cNvPr>
          <p:cNvSpPr txBox="1"/>
          <p:nvPr/>
        </p:nvSpPr>
        <p:spPr>
          <a:xfrm>
            <a:off x="304800" y="2592281"/>
            <a:ext cx="11197701" cy="424731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Omega Alpha Academy, in partnership with the Arizona Department of Education, Arizona State Board for Charter Schools, AZ Governor Doug </a:t>
            </a:r>
            <a:r>
              <a:rPr lang="en-US" dirty="0" err="1">
                <a:latin typeface="Times New Roman" panose="02020603050405020304" pitchFamily="18" charset="0"/>
                <a:cs typeface="Times New Roman" panose="02020603050405020304" pitchFamily="18" charset="0"/>
              </a:rPr>
              <a:t>Ducey</a:t>
            </a:r>
            <a:r>
              <a:rPr lang="en-US" dirty="0">
                <a:latin typeface="Times New Roman" panose="02020603050405020304" pitchFamily="18" charset="0"/>
                <a:cs typeface="Times New Roman" panose="02020603050405020304" pitchFamily="18" charset="0"/>
              </a:rPr>
              <a:t>, AZ Public Health Services, and federal, state, and local officials has developed requirements and recommendations to support schools in determining plans and strategies for reopening.  Omega Alpha Academy’s Reopening Plan provides a multi-tiered approach with clear, actionable steps that are applicable throughout the 2020-2021 school year.</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plan is built upon the guidance and recommendations of the CDC, local, and state health officials; it is strongly aligned to the reopening guidelines that have been provided by our state and federal leaders, and it is designed to help our school prioritize the health and safety of students and teachers as we open our school building and deliver instruction for this upcoming academic year.  </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Omega Alpha Academy Reopening Plan focuses heavily on the health and physical requirements necessary for the reopening of our campus.  OAA will continue to provide guidance and recommendations to staff and parents as we continue to navigate through the ever changing effects of the COVID-19 pandemic.</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3511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0A5C-D942-445F-91CD-43227122D360}"/>
              </a:ext>
            </a:extLst>
          </p:cNvPr>
          <p:cNvSpPr>
            <a:spLocks noGrp="1"/>
          </p:cNvSpPr>
          <p:nvPr>
            <p:ph type="title"/>
          </p:nvPr>
        </p:nvSpPr>
        <p:spPr/>
        <p:txBody>
          <a:bodyPr/>
          <a:lstStyle/>
          <a:p>
            <a:pPr algn="ctr"/>
            <a:r>
              <a:rPr lang="en-US" sz="6000" dirty="0">
                <a:latin typeface="Times New Roman" panose="02020603050405020304" pitchFamily="18" charset="0"/>
                <a:cs typeface="Times New Roman" panose="02020603050405020304" pitchFamily="18" charset="0"/>
              </a:rPr>
              <a:t>Ventilation</a:t>
            </a:r>
          </a:p>
        </p:txBody>
      </p:sp>
      <p:sp>
        <p:nvSpPr>
          <p:cNvPr id="3" name="Text Placeholder 2">
            <a:extLst>
              <a:ext uri="{FF2B5EF4-FFF2-40B4-BE49-F238E27FC236}">
                <a16:creationId xmlns:a16="http://schemas.microsoft.com/office/drawing/2014/main" id="{980B6176-8770-4468-A95F-0395437E1262}"/>
              </a:ext>
            </a:extLst>
          </p:cNvPr>
          <p:cNvSpPr>
            <a:spLocks noGrp="1"/>
          </p:cNvSpPr>
          <p:nvPr>
            <p:ph type="body" sz="half" idx="2"/>
          </p:nvPr>
        </p:nvSpPr>
        <p:spPr>
          <a:xfrm>
            <a:off x="470518" y="3124940"/>
            <a:ext cx="11132598" cy="2894860"/>
          </a:xfrm>
        </p:spPr>
        <p:txBody>
          <a:bodyPr>
            <a:norm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Ensure ventilation systems operate properly and increase circulation of outdoor air as much as possible, for example by opening windows and doors.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 not open windows and doors if doing so poses a safety or health risk (i.e., risk of falling, triggering asthma symptoms) to children using the facility.</a:t>
            </a:r>
          </a:p>
        </p:txBody>
      </p:sp>
    </p:spTree>
    <p:extLst>
      <p:ext uri="{BB962C8B-B14F-4D97-AF65-F5344CB8AC3E}">
        <p14:creationId xmlns:p14="http://schemas.microsoft.com/office/powerpoint/2010/main" val="16488578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464FE-33C9-4FBE-A463-814AA86FE3C4}"/>
              </a:ext>
            </a:extLst>
          </p:cNvPr>
          <p:cNvSpPr>
            <a:spLocks noGrp="1"/>
          </p:cNvSpPr>
          <p:nvPr>
            <p:ph type="title"/>
          </p:nvPr>
        </p:nvSpPr>
        <p:spPr/>
        <p:txBody>
          <a:bodyPr/>
          <a:lstStyle/>
          <a:p>
            <a:pPr algn="ctr"/>
            <a:r>
              <a:rPr lang="en-US" sz="6000" dirty="0">
                <a:latin typeface="Times New Roman" panose="02020603050405020304" pitchFamily="18" charset="0"/>
                <a:cs typeface="Times New Roman" panose="02020603050405020304" pitchFamily="18" charset="0"/>
              </a:rPr>
              <a:t>Visitors</a:t>
            </a:r>
          </a:p>
        </p:txBody>
      </p:sp>
      <p:sp>
        <p:nvSpPr>
          <p:cNvPr id="3" name="Content Placeholder 2">
            <a:extLst>
              <a:ext uri="{FF2B5EF4-FFF2-40B4-BE49-F238E27FC236}">
                <a16:creationId xmlns:a16="http://schemas.microsoft.com/office/drawing/2014/main" id="{AF661BDC-57FE-4686-B702-C4166773E15E}"/>
              </a:ext>
            </a:extLst>
          </p:cNvPr>
          <p:cNvSpPr>
            <a:spLocks noGrp="1"/>
          </p:cNvSpPr>
          <p:nvPr>
            <p:ph idx="1"/>
          </p:nvPr>
        </p:nvSpPr>
        <p:spPr>
          <a:xfrm>
            <a:off x="533400" y="2603500"/>
            <a:ext cx="11109960" cy="3416300"/>
          </a:xfrm>
        </p:spPr>
        <p:txBody>
          <a:bodyPr>
            <a:normAutofit/>
          </a:bodyPr>
          <a:lstStyle/>
          <a:p>
            <a:r>
              <a:rPr lang="en-US" sz="3200" dirty="0">
                <a:latin typeface="Times New Roman" panose="02020603050405020304" pitchFamily="18" charset="0"/>
                <a:cs typeface="Times New Roman" panose="02020603050405020304" pitchFamily="18" charset="0"/>
              </a:rPr>
              <a:t>At this time, only approved Omega Alpha Academy faculty and staff will be allowed to be present in the classroom.</a:t>
            </a:r>
          </a:p>
          <a:p>
            <a:pPr marL="0" indent="0">
              <a:buNone/>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All visitors are discouraged, due to COVID-19 restrictions, from entering classrooms or school premises.</a:t>
            </a:r>
          </a:p>
        </p:txBody>
      </p:sp>
    </p:spTree>
    <p:extLst>
      <p:ext uri="{BB962C8B-B14F-4D97-AF65-F5344CB8AC3E}">
        <p14:creationId xmlns:p14="http://schemas.microsoft.com/office/powerpoint/2010/main" val="7363131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1984A-8E21-4C8C-BC46-3934212ECCBE}"/>
              </a:ext>
            </a:extLst>
          </p:cNvPr>
          <p:cNvSpPr>
            <a:spLocks noGrp="1"/>
          </p:cNvSpPr>
          <p:nvPr>
            <p:ph type="title"/>
          </p:nvPr>
        </p:nvSpPr>
        <p:spPr/>
        <p:txBody>
          <a:bodyPr/>
          <a:lstStyle/>
          <a:p>
            <a:r>
              <a:rPr lang="en-US" dirty="0"/>
              <a:t>Challenges with Wellness</a:t>
            </a:r>
          </a:p>
        </p:txBody>
      </p:sp>
      <p:sp>
        <p:nvSpPr>
          <p:cNvPr id="3" name="Text Placeholder 2">
            <a:extLst>
              <a:ext uri="{FF2B5EF4-FFF2-40B4-BE49-F238E27FC236}">
                <a16:creationId xmlns:a16="http://schemas.microsoft.com/office/drawing/2014/main" id="{C798D5EA-A0DD-43E9-824A-08DD055E7DFA}"/>
              </a:ext>
            </a:extLst>
          </p:cNvPr>
          <p:cNvSpPr>
            <a:spLocks noGrp="1"/>
          </p:cNvSpPr>
          <p:nvPr>
            <p:ph type="body" idx="1"/>
          </p:nvPr>
        </p:nvSpPr>
        <p:spPr/>
        <p:txBody>
          <a:bodyPr>
            <a:noAutofit/>
          </a:bodyPr>
          <a:lstStyle/>
          <a:p>
            <a:pPr marL="342900" indent="-342900" algn="ctr">
              <a:buFont typeface="Wingdings" panose="05000000000000000000" pitchFamily="2" charset="2"/>
              <a:buChar char="§"/>
            </a:pPr>
            <a:r>
              <a:rPr lang="en-US" dirty="0">
                <a:solidFill>
                  <a:schemeClr val="tx1"/>
                </a:solidFill>
                <a:latin typeface="Times New Roman" panose="02020603050405020304" pitchFamily="18" charset="0"/>
                <a:cs typeface="Times New Roman" panose="02020603050405020304" pitchFamily="18" charset="0"/>
              </a:rPr>
              <a:t>In order for schools to operate in a traditional platform this year, screening for symptoms and history of exposure will be very important. </a:t>
            </a:r>
          </a:p>
          <a:p>
            <a:pPr marL="342900" indent="-342900" algn="ctr">
              <a:buFont typeface="Wingdings" panose="05000000000000000000" pitchFamily="2" charset="2"/>
              <a:buChar char="§"/>
            </a:pPr>
            <a:endParaRPr lang="en-US" dirty="0">
              <a:solidFill>
                <a:schemeClr val="tx1"/>
              </a:solidFill>
              <a:latin typeface="Times New Roman" panose="02020603050405020304" pitchFamily="18" charset="0"/>
              <a:cs typeface="Times New Roman" panose="02020603050405020304" pitchFamily="18" charset="0"/>
            </a:endParaRPr>
          </a:p>
          <a:p>
            <a:pPr marL="342900" indent="-342900" algn="ctr">
              <a:buFont typeface="Wingdings" panose="05000000000000000000" pitchFamily="2" charset="2"/>
              <a:buChar char="§"/>
            </a:pPr>
            <a:r>
              <a:rPr lang="en-US" dirty="0">
                <a:solidFill>
                  <a:schemeClr val="tx1"/>
                </a:solidFill>
                <a:latin typeface="Times New Roman" panose="02020603050405020304" pitchFamily="18" charset="0"/>
                <a:cs typeface="Times New Roman" panose="02020603050405020304" pitchFamily="18" charset="0"/>
              </a:rPr>
              <a:t> For students attending Omega Alpha academy, there is a continuum where wellness will be checked.</a:t>
            </a:r>
          </a:p>
        </p:txBody>
      </p:sp>
    </p:spTree>
    <p:extLst>
      <p:ext uri="{BB962C8B-B14F-4D97-AF65-F5344CB8AC3E}">
        <p14:creationId xmlns:p14="http://schemas.microsoft.com/office/powerpoint/2010/main" val="11698493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0052-6329-4766-80A4-07197BCB375E}"/>
              </a:ext>
            </a:extLst>
          </p:cNvPr>
          <p:cNvSpPr>
            <a:spLocks noGrp="1"/>
          </p:cNvSpPr>
          <p:nvPr>
            <p:ph type="title"/>
          </p:nvPr>
        </p:nvSpPr>
        <p:spPr/>
        <p:txBody>
          <a:bodyPr/>
          <a:lstStyle/>
          <a:p>
            <a:pPr algn="ctr"/>
            <a:r>
              <a:rPr lang="en-US" sz="4400" dirty="0">
                <a:latin typeface="Times New Roman" panose="02020603050405020304" pitchFamily="18" charset="0"/>
                <a:cs typeface="Times New Roman" panose="02020603050405020304" pitchFamily="18" charset="0"/>
              </a:rPr>
              <a:t>Addressing COVID-19 Spread in Omega Alpha Academy</a:t>
            </a:r>
          </a:p>
        </p:txBody>
      </p:sp>
      <p:sp>
        <p:nvSpPr>
          <p:cNvPr id="3" name="Text Placeholder 2">
            <a:extLst>
              <a:ext uri="{FF2B5EF4-FFF2-40B4-BE49-F238E27FC236}">
                <a16:creationId xmlns:a16="http://schemas.microsoft.com/office/drawing/2014/main" id="{6561EABC-25F5-452C-B5DA-EE99E09767B6}"/>
              </a:ext>
            </a:extLst>
          </p:cNvPr>
          <p:cNvSpPr>
            <a:spLocks noGrp="1"/>
          </p:cNvSpPr>
          <p:nvPr>
            <p:ph type="body" idx="1"/>
          </p:nvPr>
        </p:nvSpPr>
        <p:spPr>
          <a:xfrm>
            <a:off x="6725670" y="1284105"/>
            <a:ext cx="3757545" cy="2283824"/>
          </a:xfrm>
        </p:spPr>
        <p:txBody>
          <a:bodyPr>
            <a:normAutofit/>
          </a:bodyPr>
          <a:lstStyle/>
          <a:p>
            <a:pPr algn="ctr"/>
            <a:r>
              <a:rPr lang="en-US" sz="4400" dirty="0">
                <a:solidFill>
                  <a:schemeClr val="tx1"/>
                </a:solidFill>
                <a:latin typeface="Times New Roman" panose="02020603050405020304" pitchFamily="18" charset="0"/>
                <a:cs typeface="Times New Roman" panose="02020603050405020304" pitchFamily="18" charset="0"/>
              </a:rPr>
              <a:t>Levels of Safety measures</a:t>
            </a:r>
          </a:p>
        </p:txBody>
      </p:sp>
      <p:pic>
        <p:nvPicPr>
          <p:cNvPr id="3074" name="Picture 2" descr="COVID-19: What You Need to Know and What You Should Do Now | Lab ...">
            <a:extLst>
              <a:ext uri="{FF2B5EF4-FFF2-40B4-BE49-F238E27FC236}">
                <a16:creationId xmlns:a16="http://schemas.microsoft.com/office/drawing/2014/main" id="{591FC2AC-7A59-46E0-A54A-13AAA2548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2237" y="3662635"/>
            <a:ext cx="3460978" cy="2283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717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5B7B-0B65-4C9C-BAFE-B024E62F1EAC}"/>
              </a:ext>
            </a:extLst>
          </p:cNvPr>
          <p:cNvSpPr>
            <a:spLocks noGrp="1"/>
          </p:cNvSpPr>
          <p:nvPr>
            <p:ph type="title"/>
          </p:nvPr>
        </p:nvSpPr>
        <p:spPr/>
        <p:txBody>
          <a:bodyPr/>
          <a:lstStyle/>
          <a:p>
            <a:pPr algn="ctr"/>
            <a:r>
              <a:rPr lang="en-US" sz="6000" dirty="0">
                <a:latin typeface="Times New Roman" panose="02020603050405020304" pitchFamily="18" charset="0"/>
                <a:cs typeface="Times New Roman" panose="02020603050405020304" pitchFamily="18" charset="0"/>
              </a:rPr>
              <a:t>Challenges with Wellness</a:t>
            </a:r>
          </a:p>
        </p:txBody>
      </p:sp>
      <p:sp>
        <p:nvSpPr>
          <p:cNvPr id="3" name="Text Placeholder 2">
            <a:extLst>
              <a:ext uri="{FF2B5EF4-FFF2-40B4-BE49-F238E27FC236}">
                <a16:creationId xmlns:a16="http://schemas.microsoft.com/office/drawing/2014/main" id="{B15C21DA-BDC8-4A13-BE1D-5761E3937EE3}"/>
              </a:ext>
            </a:extLst>
          </p:cNvPr>
          <p:cNvSpPr>
            <a:spLocks noGrp="1"/>
          </p:cNvSpPr>
          <p:nvPr>
            <p:ph type="body" idx="1"/>
          </p:nvPr>
        </p:nvSpPr>
        <p:spPr>
          <a:xfrm>
            <a:off x="1024945" y="4010848"/>
            <a:ext cx="3051105" cy="368323"/>
          </a:xfrm>
        </p:spPr>
        <p:txBody>
          <a:bodyPr/>
          <a:lstStyle/>
          <a:p>
            <a:pPr algn="ctr"/>
            <a:r>
              <a:rPr lang="en-US" sz="1200" b="1" dirty="0">
                <a:solidFill>
                  <a:schemeClr val="tx1"/>
                </a:solidFill>
              </a:rPr>
              <a:t>Home:  is the first point on the screening continuum and therefore, the most important.</a:t>
            </a:r>
          </a:p>
        </p:txBody>
      </p:sp>
      <p:sp>
        <p:nvSpPr>
          <p:cNvPr id="5" name="Text Placeholder 4">
            <a:extLst>
              <a:ext uri="{FF2B5EF4-FFF2-40B4-BE49-F238E27FC236}">
                <a16:creationId xmlns:a16="http://schemas.microsoft.com/office/drawing/2014/main" id="{19BCD720-5058-4541-AFDF-8FF909679FD5}"/>
              </a:ext>
            </a:extLst>
          </p:cNvPr>
          <p:cNvSpPr>
            <a:spLocks noGrp="1"/>
          </p:cNvSpPr>
          <p:nvPr>
            <p:ph type="body" sz="half" idx="18"/>
          </p:nvPr>
        </p:nvSpPr>
        <p:spPr>
          <a:xfrm>
            <a:off x="327660" y="4379171"/>
            <a:ext cx="3877732" cy="2478829"/>
          </a:xfrm>
        </p:spPr>
        <p:txBody>
          <a:bodyPr>
            <a:noAutofit/>
          </a:bodyPr>
          <a:lstStyle/>
          <a:p>
            <a:pPr algn="ctr"/>
            <a:r>
              <a:rPr lang="en-US" dirty="0"/>
              <a:t>L</a:t>
            </a:r>
            <a:r>
              <a:rPr lang="en-US" dirty="0">
                <a:latin typeface="Times New Roman" panose="02020603050405020304" pitchFamily="18" charset="0"/>
                <a:cs typeface="Times New Roman" panose="02020603050405020304" pitchFamily="18" charset="0"/>
              </a:rPr>
              <a:t>EAs should educate and support families on identifying the symptoms that indicate staff and students must stay at home.</a:t>
            </a:r>
          </a:p>
          <a:p>
            <a:pPr algn="ctr"/>
            <a:r>
              <a:rPr lang="en-US" dirty="0">
                <a:latin typeface="Times New Roman" panose="02020603050405020304" pitchFamily="18" charset="0"/>
                <a:cs typeface="Times New Roman" panose="02020603050405020304" pitchFamily="18" charset="0"/>
              </a:rPr>
              <a:t> Families should be encouraged to self-report symptoms of illness, which could include fever, new onset of cough, etc.</a:t>
            </a:r>
          </a:p>
          <a:p>
            <a:pPr algn="ctr"/>
            <a:r>
              <a:rPr lang="en-US" dirty="0">
                <a:latin typeface="Times New Roman" panose="02020603050405020304" pitchFamily="18" charset="0"/>
                <a:cs typeface="Times New Roman" panose="02020603050405020304" pitchFamily="18" charset="0"/>
              </a:rPr>
              <a:t> Self-reporting mechanisms could include calling the school, calling health-care provider, etc. .	</a:t>
            </a:r>
          </a:p>
        </p:txBody>
      </p:sp>
      <p:sp>
        <p:nvSpPr>
          <p:cNvPr id="6" name="Text Placeholder 5">
            <a:extLst>
              <a:ext uri="{FF2B5EF4-FFF2-40B4-BE49-F238E27FC236}">
                <a16:creationId xmlns:a16="http://schemas.microsoft.com/office/drawing/2014/main" id="{0BDC0FD4-E607-4D1A-A53B-99F8A7A6490A}"/>
              </a:ext>
            </a:extLst>
          </p:cNvPr>
          <p:cNvSpPr>
            <a:spLocks noGrp="1"/>
          </p:cNvSpPr>
          <p:nvPr>
            <p:ph type="body" sz="quarter" idx="3"/>
          </p:nvPr>
        </p:nvSpPr>
        <p:spPr>
          <a:xfrm>
            <a:off x="4568865" y="4010848"/>
            <a:ext cx="3050438" cy="521997"/>
          </a:xfrm>
        </p:spPr>
        <p:txBody>
          <a:bodyPr/>
          <a:lstStyle/>
          <a:p>
            <a:pPr algn="ctr"/>
            <a:r>
              <a:rPr lang="en-US" dirty="0">
                <a:solidFill>
                  <a:schemeClr val="tx1"/>
                </a:solidFill>
                <a:latin typeface="Times New Roman" panose="02020603050405020304" pitchFamily="18" charset="0"/>
                <a:cs typeface="Times New Roman" panose="02020603050405020304" pitchFamily="18" charset="0"/>
              </a:rPr>
              <a:t>Transportation</a:t>
            </a:r>
          </a:p>
        </p:txBody>
      </p:sp>
      <p:sp>
        <p:nvSpPr>
          <p:cNvPr id="8" name="Text Placeholder 7">
            <a:extLst>
              <a:ext uri="{FF2B5EF4-FFF2-40B4-BE49-F238E27FC236}">
                <a16:creationId xmlns:a16="http://schemas.microsoft.com/office/drawing/2014/main" id="{B9D5EFE2-FA8E-462E-AA90-037480C351E9}"/>
              </a:ext>
            </a:extLst>
          </p:cNvPr>
          <p:cNvSpPr>
            <a:spLocks noGrp="1"/>
          </p:cNvSpPr>
          <p:nvPr>
            <p:ph type="body" sz="half" idx="19"/>
          </p:nvPr>
        </p:nvSpPr>
        <p:spPr>
          <a:xfrm>
            <a:off x="4568864" y="4641426"/>
            <a:ext cx="3050438" cy="1744134"/>
          </a:xfrm>
        </p:spPr>
        <p:txBody>
          <a:bodyPr>
            <a:noAutofit/>
          </a:bodyPr>
          <a:lstStyle/>
          <a:p>
            <a:pPr algn="ctr"/>
            <a:r>
              <a:rPr lang="en-US" dirty="0">
                <a:latin typeface="Times New Roman" panose="02020603050405020304" pitchFamily="18" charset="0"/>
                <a:cs typeface="Times New Roman" panose="02020603050405020304" pitchFamily="18" charset="0"/>
              </a:rPr>
              <a:t>TRANSPORTATION is the second point on the screening continuum.</a:t>
            </a:r>
          </a:p>
          <a:p>
            <a:pPr algn="ctr"/>
            <a:r>
              <a:rPr lang="en-US" dirty="0">
                <a:latin typeface="Times New Roman" panose="02020603050405020304" pitchFamily="18" charset="0"/>
                <a:cs typeface="Times New Roman" panose="02020603050405020304" pitchFamily="18" charset="0"/>
              </a:rPr>
              <a:t> LEAs should use clearly visible signage to communicate the symptoms students should not have if traveling on a school bus.</a:t>
            </a:r>
          </a:p>
        </p:txBody>
      </p:sp>
      <p:sp>
        <p:nvSpPr>
          <p:cNvPr id="9" name="Text Placeholder 8">
            <a:extLst>
              <a:ext uri="{FF2B5EF4-FFF2-40B4-BE49-F238E27FC236}">
                <a16:creationId xmlns:a16="http://schemas.microsoft.com/office/drawing/2014/main" id="{D11F91AA-0014-4FFE-89F1-E6A8BC0B3422}"/>
              </a:ext>
            </a:extLst>
          </p:cNvPr>
          <p:cNvSpPr>
            <a:spLocks noGrp="1"/>
          </p:cNvSpPr>
          <p:nvPr>
            <p:ph type="body" sz="quarter" idx="13"/>
          </p:nvPr>
        </p:nvSpPr>
        <p:spPr>
          <a:xfrm>
            <a:off x="8241855" y="4013613"/>
            <a:ext cx="3051095" cy="519232"/>
          </a:xfrm>
        </p:spPr>
        <p:txBody>
          <a:bodyPr/>
          <a:lstStyle/>
          <a:p>
            <a:pPr algn="ctr"/>
            <a:r>
              <a:rPr lang="en-US" dirty="0">
                <a:solidFill>
                  <a:schemeClr val="tx1"/>
                </a:solidFill>
                <a:latin typeface="Times New Roman" panose="02020603050405020304" pitchFamily="18" charset="0"/>
                <a:cs typeface="Times New Roman" panose="02020603050405020304" pitchFamily="18" charset="0"/>
              </a:rPr>
              <a:t>School</a:t>
            </a:r>
            <a:r>
              <a:rPr lang="en-US" dirty="0"/>
              <a:t>	</a:t>
            </a:r>
          </a:p>
        </p:txBody>
      </p:sp>
      <p:sp>
        <p:nvSpPr>
          <p:cNvPr id="11" name="Text Placeholder 10">
            <a:extLst>
              <a:ext uri="{FF2B5EF4-FFF2-40B4-BE49-F238E27FC236}">
                <a16:creationId xmlns:a16="http://schemas.microsoft.com/office/drawing/2014/main" id="{21B64F38-0E9A-4E50-A2B6-8BF5A1A07CF7}"/>
              </a:ext>
            </a:extLst>
          </p:cNvPr>
          <p:cNvSpPr>
            <a:spLocks noGrp="1"/>
          </p:cNvSpPr>
          <p:nvPr>
            <p:ph type="body" sz="half" idx="20"/>
          </p:nvPr>
        </p:nvSpPr>
        <p:spPr>
          <a:xfrm>
            <a:off x="7982774" y="4532845"/>
            <a:ext cx="3675825" cy="2325155"/>
          </a:xfrm>
        </p:spPr>
        <p:txBody>
          <a:bodyPr>
            <a:noAutofit/>
          </a:bodyPr>
          <a:lstStyle/>
          <a:p>
            <a:pPr algn="ctr"/>
            <a:r>
              <a:rPr lang="en-US" dirty="0">
                <a:latin typeface="Times New Roman" panose="02020603050405020304" pitchFamily="18" charset="0"/>
                <a:cs typeface="Times New Roman" panose="02020603050405020304" pitchFamily="18" charset="0"/>
              </a:rPr>
              <a:t>SCHOOL is the final point on the screening continuum. </a:t>
            </a:r>
          </a:p>
          <a:p>
            <a:pPr algn="ctr"/>
            <a:r>
              <a:rPr lang="en-US" dirty="0">
                <a:latin typeface="Times New Roman" panose="02020603050405020304" pitchFamily="18" charset="0"/>
                <a:cs typeface="Times New Roman" panose="02020603050405020304" pitchFamily="18" charset="0"/>
              </a:rPr>
              <a:t>LEA staff should visually/technologically check for symptoms (which may include temperature checks) and/or confirm with families that students are COVID-19 symptom free. </a:t>
            </a:r>
          </a:p>
          <a:p>
            <a:pPr algn="ctr"/>
            <a:r>
              <a:rPr lang="en-US" dirty="0">
                <a:latin typeface="Times New Roman" panose="02020603050405020304" pitchFamily="18" charset="0"/>
                <a:cs typeface="Times New Roman" panose="02020603050405020304" pitchFamily="18" charset="0"/>
              </a:rPr>
              <a:t>*Follow up with healthcare professional.</a:t>
            </a:r>
          </a:p>
        </p:txBody>
      </p:sp>
      <p:pic>
        <p:nvPicPr>
          <p:cNvPr id="1026" name="Picture 2" descr="Simple silhouette icon button ... | Stock vector | Colourbox">
            <a:extLst>
              <a:ext uri="{FF2B5EF4-FFF2-40B4-BE49-F238E27FC236}">
                <a16:creationId xmlns:a16="http://schemas.microsoft.com/office/drawing/2014/main" id="{54D6EFDF-3A6C-48AB-BFFD-CD357B866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214" y="2448332"/>
            <a:ext cx="2234569" cy="13697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s Hire - Bus Symbol - Free Transparent PNG Clipart Images Download">
            <a:extLst>
              <a:ext uri="{FF2B5EF4-FFF2-40B4-BE49-F238E27FC236}">
                <a16:creationId xmlns:a16="http://schemas.microsoft.com/office/drawing/2014/main" id="{092839E3-8057-4FFE-BF23-8D95720C2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6784" y="2603500"/>
            <a:ext cx="2514600" cy="12987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Icons Png - School Symbol On Map PNG Image | Transparent PNG ...">
            <a:extLst>
              <a:ext uri="{FF2B5EF4-FFF2-40B4-BE49-F238E27FC236}">
                <a16:creationId xmlns:a16="http://schemas.microsoft.com/office/drawing/2014/main" id="{4A5316DC-1076-4A4F-99D7-A032DE4B8E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8036" y="2603500"/>
            <a:ext cx="2190750" cy="126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9966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14F1B-2C99-4CDC-9847-4F7DD0D79813}"/>
              </a:ext>
            </a:extLst>
          </p:cNvPr>
          <p:cNvSpPr>
            <a:spLocks noGrp="1"/>
          </p:cNvSpPr>
          <p:nvPr>
            <p:ph type="title"/>
          </p:nvPr>
        </p:nvSpPr>
        <p:spPr/>
        <p:txBody>
          <a:bodyPr/>
          <a:lstStyle/>
          <a:p>
            <a:pPr algn="ctr"/>
            <a:r>
              <a:rPr lang="en-US" dirty="0"/>
              <a:t>How should OAA prepare for, and respond to, COVID-19?</a:t>
            </a:r>
          </a:p>
        </p:txBody>
      </p:sp>
      <p:sp>
        <p:nvSpPr>
          <p:cNvPr id="4" name="TextBox 3">
            <a:extLst>
              <a:ext uri="{FF2B5EF4-FFF2-40B4-BE49-F238E27FC236}">
                <a16:creationId xmlns:a16="http://schemas.microsoft.com/office/drawing/2014/main" id="{FEBCE6A6-3D85-4F0A-A61A-DF03409D5F02}"/>
              </a:ext>
            </a:extLst>
          </p:cNvPr>
          <p:cNvSpPr txBox="1"/>
          <p:nvPr/>
        </p:nvSpPr>
        <p:spPr>
          <a:xfrm>
            <a:off x="648070" y="3429001"/>
            <a:ext cx="11043821" cy="2585323"/>
          </a:xfrm>
          <a:prstGeom prst="rect">
            <a:avLst/>
          </a:prstGeom>
          <a:noFill/>
        </p:spPr>
        <p:txBody>
          <a:bodyPr wrap="square" rtlCol="0">
            <a:spAutoFit/>
          </a:bodyPr>
          <a:lstStyle/>
          <a:p>
            <a:r>
              <a:rPr lang="en-US" dirty="0"/>
              <a:t>When a confirmed case has entered a school, regardless of community transmission</a:t>
            </a:r>
          </a:p>
          <a:p>
            <a:r>
              <a:rPr lang="en-US" dirty="0"/>
              <a:t>any school in any community might need to implement short-term closure procedures regardless of community spread </a:t>
            </a:r>
            <a:r>
              <a:rPr lang="en-US" b="1" dirty="0"/>
              <a:t>if an infected person has been in a school building</a:t>
            </a:r>
            <a:r>
              <a:rPr lang="en-US" dirty="0"/>
              <a:t>. If this happens, CDC recommends the following procedures regardless of the level of community spread:</a:t>
            </a:r>
          </a:p>
          <a:p>
            <a:endParaRPr lang="en-US" dirty="0"/>
          </a:p>
          <a:p>
            <a:r>
              <a:rPr lang="en-US" b="1" dirty="0"/>
              <a:t>Coordinate with local health officials.</a:t>
            </a:r>
            <a:r>
              <a:rPr lang="en-US" dirty="0"/>
              <a:t> Once learning of a COVID-19 case in someone who has been in the school, immediately notify local health officials. These officials will help administrators determine a course of action for their child care programs or schools.</a:t>
            </a:r>
          </a:p>
          <a:p>
            <a:endParaRPr lang="en-US" dirty="0"/>
          </a:p>
        </p:txBody>
      </p:sp>
    </p:spTree>
    <p:extLst>
      <p:ext uri="{BB962C8B-B14F-4D97-AF65-F5344CB8AC3E}">
        <p14:creationId xmlns:p14="http://schemas.microsoft.com/office/powerpoint/2010/main" val="40118144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ronavirus Disease 2019 (COVID-19)">
            <a:extLst>
              <a:ext uri="{FF2B5EF4-FFF2-40B4-BE49-F238E27FC236}">
                <a16:creationId xmlns:a16="http://schemas.microsoft.com/office/drawing/2014/main" id="{57EC9AB3-CF61-42A5-BFDF-0D300409E5F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89608" y="442595"/>
            <a:ext cx="9117367" cy="5972810"/>
          </a:xfrm>
          <a:prstGeom prst="rect">
            <a:avLst/>
          </a:prstGeom>
          <a:noFill/>
          <a:ln>
            <a:noFill/>
          </a:ln>
        </p:spPr>
      </p:pic>
    </p:spTree>
    <p:extLst>
      <p:ext uri="{BB962C8B-B14F-4D97-AF65-F5344CB8AC3E}">
        <p14:creationId xmlns:p14="http://schemas.microsoft.com/office/powerpoint/2010/main" val="40185699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14F1B-2C99-4CDC-9847-4F7DD0D79813}"/>
              </a:ext>
            </a:extLst>
          </p:cNvPr>
          <p:cNvSpPr>
            <a:spLocks noGrp="1"/>
          </p:cNvSpPr>
          <p:nvPr>
            <p:ph type="title"/>
          </p:nvPr>
        </p:nvSpPr>
        <p:spPr/>
        <p:txBody>
          <a:bodyPr/>
          <a:lstStyle/>
          <a:p>
            <a:pPr algn="ctr"/>
            <a:r>
              <a:rPr lang="en-US" dirty="0"/>
              <a:t>How should OAA prepare for, and respond to, COVID-19?</a:t>
            </a:r>
          </a:p>
        </p:txBody>
      </p:sp>
      <p:sp>
        <p:nvSpPr>
          <p:cNvPr id="4" name="TextBox 3">
            <a:extLst>
              <a:ext uri="{FF2B5EF4-FFF2-40B4-BE49-F238E27FC236}">
                <a16:creationId xmlns:a16="http://schemas.microsoft.com/office/drawing/2014/main" id="{FEBCE6A6-3D85-4F0A-A61A-DF03409D5F02}"/>
              </a:ext>
            </a:extLst>
          </p:cNvPr>
          <p:cNvSpPr txBox="1"/>
          <p:nvPr/>
        </p:nvSpPr>
        <p:spPr>
          <a:xfrm>
            <a:off x="121329" y="3320249"/>
            <a:ext cx="11949342" cy="3431709"/>
          </a:xfrm>
          <a:prstGeom prst="rect">
            <a:avLst/>
          </a:prstGeom>
          <a:noFill/>
        </p:spPr>
        <p:txBody>
          <a:bodyPr wrap="square" rtlCol="0">
            <a:spAutoFit/>
          </a:bodyPr>
          <a:lstStyle/>
          <a:p>
            <a:pPr algn="ctr"/>
            <a:endParaRPr lang="en-US" sz="2400" dirty="0">
              <a:latin typeface="Times New Roman" panose="02020603050405020304" pitchFamily="18" charset="0"/>
              <a:cs typeface="Times New Roman" panose="02020603050405020304" pitchFamily="18" charset="0"/>
            </a:endParaRPr>
          </a:p>
          <a:p>
            <a:pPr marL="285750" lvl="0" indent="-285750" algn="ct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Local health officials’ recommendations for the scope (e.g., a single school, multiple schools, the full district) and duration of school dismissals will be made on a case-by-case basis using the most up-to-date information about COVID-19 and the specific cases in the community.</a:t>
            </a:r>
          </a:p>
          <a:p>
            <a:pPr marL="285750" lvl="0" indent="-285750">
              <a:buFont typeface="Arial" panose="020B0604020202020204" pitchFamily="34" charset="0"/>
              <a:buChar char="•"/>
            </a:pPr>
            <a:endParaRPr lang="en-US" sz="1500" dirty="0"/>
          </a:p>
          <a:p>
            <a:endParaRPr lang="en-US" dirty="0"/>
          </a:p>
        </p:txBody>
      </p:sp>
    </p:spTree>
    <p:extLst>
      <p:ext uri="{BB962C8B-B14F-4D97-AF65-F5344CB8AC3E}">
        <p14:creationId xmlns:p14="http://schemas.microsoft.com/office/powerpoint/2010/main" val="38608134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14F1B-2C99-4CDC-9847-4F7DD0D79813}"/>
              </a:ext>
            </a:extLst>
          </p:cNvPr>
          <p:cNvSpPr>
            <a:spLocks noGrp="1"/>
          </p:cNvSpPr>
          <p:nvPr>
            <p:ph type="title"/>
          </p:nvPr>
        </p:nvSpPr>
        <p:spPr/>
        <p:txBody>
          <a:bodyPr/>
          <a:lstStyle/>
          <a:p>
            <a:pPr algn="ctr"/>
            <a:r>
              <a:rPr lang="en-US" dirty="0"/>
              <a:t>How should OAA prepare for, and respond to, COVID-19?</a:t>
            </a:r>
          </a:p>
        </p:txBody>
      </p:sp>
      <p:sp>
        <p:nvSpPr>
          <p:cNvPr id="4" name="TextBox 3">
            <a:extLst>
              <a:ext uri="{FF2B5EF4-FFF2-40B4-BE49-F238E27FC236}">
                <a16:creationId xmlns:a16="http://schemas.microsoft.com/office/drawing/2014/main" id="{FEBCE6A6-3D85-4F0A-A61A-DF03409D5F02}"/>
              </a:ext>
            </a:extLst>
          </p:cNvPr>
          <p:cNvSpPr txBox="1"/>
          <p:nvPr/>
        </p:nvSpPr>
        <p:spPr>
          <a:xfrm>
            <a:off x="121329" y="3169328"/>
            <a:ext cx="11949342" cy="3693319"/>
          </a:xfrm>
          <a:prstGeom prst="rect">
            <a:avLst/>
          </a:prstGeom>
          <a:noFill/>
        </p:spPr>
        <p:txBody>
          <a:bodyPr wrap="square" rtlCol="0">
            <a:spAutoFit/>
          </a:bodyPr>
          <a:lstStyle/>
          <a:p>
            <a:pPr lvl="0" algn="ctr"/>
            <a:endParaRPr lang="en-US" sz="3600" dirty="0">
              <a:latin typeface="Times New Roman" panose="02020603050405020304" pitchFamily="18" charset="0"/>
              <a:cs typeface="Times New Roman" panose="02020603050405020304" pitchFamily="18" charset="0"/>
            </a:endParaRPr>
          </a:p>
          <a:p>
            <a:pPr marL="285750" lvl="0" indent="-285750" algn="ctr">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Discourage staff, students, and their families from gathering or socializing anywhere. </a:t>
            </a:r>
          </a:p>
          <a:p>
            <a:pPr marL="285750" lvl="0" indent="-285750" algn="ctr">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This includes group child care arrangements, as well as gathering at places like a friend’s house, a favorite restaurant, or the local shopping mall.</a:t>
            </a:r>
          </a:p>
          <a:p>
            <a:pPr algn="ctr"/>
            <a:endParaRPr lang="en-US" dirty="0"/>
          </a:p>
        </p:txBody>
      </p:sp>
    </p:spTree>
    <p:extLst>
      <p:ext uri="{BB962C8B-B14F-4D97-AF65-F5344CB8AC3E}">
        <p14:creationId xmlns:p14="http://schemas.microsoft.com/office/powerpoint/2010/main" val="31574645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8E92-3EB1-468F-8B16-3B5458D002AF}"/>
              </a:ext>
            </a:extLst>
          </p:cNvPr>
          <p:cNvSpPr>
            <a:spLocks noGrp="1"/>
          </p:cNvSpPr>
          <p:nvPr>
            <p:ph type="title"/>
          </p:nvPr>
        </p:nvSpPr>
        <p:spPr/>
        <p:txBody>
          <a:bodyPr/>
          <a:lstStyle/>
          <a:p>
            <a:pPr algn="ctr"/>
            <a:r>
              <a:rPr lang="en-US" sz="4800" dirty="0">
                <a:latin typeface="Times New Roman" panose="02020603050405020304" pitchFamily="18" charset="0"/>
                <a:cs typeface="Times New Roman" panose="02020603050405020304" pitchFamily="18" charset="0"/>
              </a:rPr>
              <a:t>How should OAA prepare for, and respond to, COVID-19?</a:t>
            </a:r>
          </a:p>
        </p:txBody>
      </p:sp>
      <p:sp>
        <p:nvSpPr>
          <p:cNvPr id="3" name="Text Placeholder 2">
            <a:extLst>
              <a:ext uri="{FF2B5EF4-FFF2-40B4-BE49-F238E27FC236}">
                <a16:creationId xmlns:a16="http://schemas.microsoft.com/office/drawing/2014/main" id="{58FAF99D-2CAF-4EC9-A957-34793D253A89}"/>
              </a:ext>
            </a:extLst>
          </p:cNvPr>
          <p:cNvSpPr>
            <a:spLocks noGrp="1"/>
          </p:cNvSpPr>
          <p:nvPr>
            <p:ph type="body" sz="half" idx="2"/>
          </p:nvPr>
        </p:nvSpPr>
        <p:spPr>
          <a:xfrm>
            <a:off x="408374" y="3543299"/>
            <a:ext cx="11576480" cy="3097197"/>
          </a:xfrm>
        </p:spPr>
        <p:txBody>
          <a:bodyPr>
            <a:normAutofit/>
          </a:bodyPr>
          <a:lstStyle/>
          <a:p>
            <a:pPr algn="ctr"/>
            <a:r>
              <a:rPr lang="en-US" sz="3200" b="1" dirty="0">
                <a:latin typeface="Times New Roman" panose="02020603050405020304" pitchFamily="18" charset="0"/>
                <a:cs typeface="Times New Roman" panose="02020603050405020304" pitchFamily="18" charset="0"/>
              </a:rPr>
              <a:t>Communicate with staff, parents, and students. </a:t>
            </a:r>
            <a:r>
              <a:rPr lang="en-US" sz="3200" dirty="0">
                <a:latin typeface="Times New Roman" panose="02020603050405020304" pitchFamily="18" charset="0"/>
                <a:cs typeface="Times New Roman" panose="02020603050405020304" pitchFamily="18" charset="0"/>
              </a:rPr>
              <a:t>Coordinate with local health officials to communicate dismissal decisions and the possible COVID-19 exposure.</a:t>
            </a:r>
          </a:p>
          <a:p>
            <a:endParaRPr lang="en-US" dirty="0"/>
          </a:p>
        </p:txBody>
      </p:sp>
    </p:spTree>
    <p:extLst>
      <p:ext uri="{BB962C8B-B14F-4D97-AF65-F5344CB8AC3E}">
        <p14:creationId xmlns:p14="http://schemas.microsoft.com/office/powerpoint/2010/main" val="1577580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F4875-2936-47AD-A731-92F218C473A8}"/>
              </a:ext>
            </a:extLst>
          </p:cNvPr>
          <p:cNvSpPr>
            <a:spLocks noGrp="1"/>
          </p:cNvSpPr>
          <p:nvPr>
            <p:ph type="title"/>
          </p:nvPr>
        </p:nvSpPr>
        <p:spPr>
          <a:xfrm>
            <a:off x="585926" y="692459"/>
            <a:ext cx="10271464" cy="1384916"/>
          </a:xfrm>
        </p:spPr>
        <p:txBody>
          <a:bodyPr/>
          <a:lstStyle/>
          <a:p>
            <a:pPr algn="ctr"/>
            <a:r>
              <a:rPr lang="en-US" dirty="0"/>
              <a:t>Omega Alpha Academy: </a:t>
            </a:r>
            <a:br>
              <a:rPr lang="en-US" dirty="0"/>
            </a:br>
            <a:r>
              <a:rPr lang="en-US" dirty="0"/>
              <a:t>Reopening Contingency Plan</a:t>
            </a:r>
          </a:p>
        </p:txBody>
      </p:sp>
      <p:sp>
        <p:nvSpPr>
          <p:cNvPr id="3" name="TextBox 2">
            <a:extLst>
              <a:ext uri="{FF2B5EF4-FFF2-40B4-BE49-F238E27FC236}">
                <a16:creationId xmlns:a16="http://schemas.microsoft.com/office/drawing/2014/main" id="{AE5F4F49-8439-4AF2-B71B-FDFD3DDA991C}"/>
              </a:ext>
            </a:extLst>
          </p:cNvPr>
          <p:cNvSpPr txBox="1"/>
          <p:nvPr/>
        </p:nvSpPr>
        <p:spPr>
          <a:xfrm>
            <a:off x="304800" y="2592281"/>
            <a:ext cx="11197701" cy="2092881"/>
          </a:xfrm>
          <a:prstGeom prst="rect">
            <a:avLst/>
          </a:prstGeom>
          <a:noFill/>
        </p:spPr>
        <p:txBody>
          <a:bodyPr wrap="square" rtlCol="0">
            <a:spAutoFit/>
          </a:bodyPr>
          <a:lstStyle/>
          <a:p>
            <a:pPr algn="ctr"/>
            <a:endParaRPr lang="en-US" sz="2800"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OAA will continue to provide guidance and recommendations to staff, parents, and the general community as we continue to navigate through the ever changing effects of the COVID-19 pandemic.</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8116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8E92-3EB1-468F-8B16-3B5458D002AF}"/>
              </a:ext>
            </a:extLst>
          </p:cNvPr>
          <p:cNvSpPr>
            <a:spLocks noGrp="1"/>
          </p:cNvSpPr>
          <p:nvPr>
            <p:ph type="title"/>
          </p:nvPr>
        </p:nvSpPr>
        <p:spPr>
          <a:xfrm>
            <a:off x="1148798" y="1063417"/>
            <a:ext cx="9747802" cy="1372986"/>
          </a:xfrm>
        </p:spPr>
        <p:txBody>
          <a:bodyPr/>
          <a:lstStyle/>
          <a:p>
            <a:pPr algn="ctr"/>
            <a:r>
              <a:rPr lang="en-US" dirty="0"/>
              <a:t>How should OAA prepare for, and respond to, COVID-19?</a:t>
            </a:r>
          </a:p>
        </p:txBody>
      </p:sp>
      <p:sp>
        <p:nvSpPr>
          <p:cNvPr id="3" name="Text Placeholder 2">
            <a:extLst>
              <a:ext uri="{FF2B5EF4-FFF2-40B4-BE49-F238E27FC236}">
                <a16:creationId xmlns:a16="http://schemas.microsoft.com/office/drawing/2014/main" id="{58FAF99D-2CAF-4EC9-A957-34793D253A89}"/>
              </a:ext>
            </a:extLst>
          </p:cNvPr>
          <p:cNvSpPr>
            <a:spLocks noGrp="1"/>
          </p:cNvSpPr>
          <p:nvPr>
            <p:ph type="body" sz="half" idx="2"/>
          </p:nvPr>
        </p:nvSpPr>
        <p:spPr>
          <a:xfrm>
            <a:off x="216703" y="3329866"/>
            <a:ext cx="11611992" cy="3604334"/>
          </a:xfrm>
        </p:spPr>
        <p:txBody>
          <a:bodyPr>
            <a:normAutofit/>
          </a:bodyPr>
          <a:lstStyle/>
          <a:p>
            <a:pPr algn="ctr"/>
            <a:r>
              <a:rPr lang="en-US" sz="3400" b="1" dirty="0">
                <a:latin typeface="Times New Roman" panose="02020603050405020304" pitchFamily="18" charset="0"/>
                <a:cs typeface="Times New Roman" panose="02020603050405020304" pitchFamily="18" charset="0"/>
              </a:rPr>
              <a:t>Clean and disinfect thoroughly.</a:t>
            </a:r>
            <a:endParaRPr lang="en-US" sz="5200" dirty="0">
              <a:latin typeface="Times New Roman" panose="02020603050405020304" pitchFamily="18" charset="0"/>
              <a:cs typeface="Times New Roman" panose="02020603050405020304" pitchFamily="18" charset="0"/>
            </a:endParaRPr>
          </a:p>
          <a:p>
            <a:pPr marL="685800" lvl="0" indent="-685800" algn="ct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Close off areas used by the individuals with COVID-19 and wait as long as practical before beginning cleaning and disinfection to minimize potential for exposure to respiratory droplets. </a:t>
            </a:r>
          </a:p>
          <a:p>
            <a:pPr marL="1143000" lvl="1" indent="-685800" algn="ct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Open outside doors and windows to increase air circulation in the area. If possible, wait up to 24 hours before beginning cleaning and disinfection.</a:t>
            </a:r>
          </a:p>
          <a:p>
            <a:pPr algn="ctr"/>
            <a:endParaRPr lang="en-US" dirty="0"/>
          </a:p>
        </p:txBody>
      </p:sp>
    </p:spTree>
    <p:extLst>
      <p:ext uri="{BB962C8B-B14F-4D97-AF65-F5344CB8AC3E}">
        <p14:creationId xmlns:p14="http://schemas.microsoft.com/office/powerpoint/2010/main" val="39214794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8E92-3EB1-468F-8B16-3B5458D002AF}"/>
              </a:ext>
            </a:extLst>
          </p:cNvPr>
          <p:cNvSpPr>
            <a:spLocks noGrp="1"/>
          </p:cNvSpPr>
          <p:nvPr>
            <p:ph type="title"/>
          </p:nvPr>
        </p:nvSpPr>
        <p:spPr>
          <a:xfrm>
            <a:off x="1148798" y="1063417"/>
            <a:ext cx="9747802" cy="1372986"/>
          </a:xfrm>
        </p:spPr>
        <p:txBody>
          <a:bodyPr/>
          <a:lstStyle/>
          <a:p>
            <a:pPr algn="ctr"/>
            <a:r>
              <a:rPr lang="en-US" dirty="0"/>
              <a:t>How should OAA prepare for, and respond to, COVID-19?</a:t>
            </a:r>
          </a:p>
        </p:txBody>
      </p:sp>
      <p:sp>
        <p:nvSpPr>
          <p:cNvPr id="3" name="Text Placeholder 2">
            <a:extLst>
              <a:ext uri="{FF2B5EF4-FFF2-40B4-BE49-F238E27FC236}">
                <a16:creationId xmlns:a16="http://schemas.microsoft.com/office/drawing/2014/main" id="{58FAF99D-2CAF-4EC9-A957-34793D253A89}"/>
              </a:ext>
            </a:extLst>
          </p:cNvPr>
          <p:cNvSpPr>
            <a:spLocks noGrp="1"/>
          </p:cNvSpPr>
          <p:nvPr>
            <p:ph type="body" sz="half" idx="2"/>
          </p:nvPr>
        </p:nvSpPr>
        <p:spPr>
          <a:xfrm>
            <a:off x="290004" y="3429000"/>
            <a:ext cx="11611992" cy="3604334"/>
          </a:xfrm>
        </p:spPr>
        <p:txBody>
          <a:bodyPr>
            <a:normAutofit lnSpcReduction="10000"/>
          </a:bodyPr>
          <a:lstStyle/>
          <a:p>
            <a:pPr algn="ctr"/>
            <a:r>
              <a:rPr lang="en-US" sz="3400" b="1" dirty="0">
                <a:latin typeface="Times New Roman" panose="02020603050405020304" pitchFamily="18" charset="0"/>
                <a:cs typeface="Times New Roman" panose="02020603050405020304" pitchFamily="18" charset="0"/>
              </a:rPr>
              <a:t>Clean and disinfect thoroughly.</a:t>
            </a:r>
            <a:endParaRPr lang="en-US" sz="5200" dirty="0">
              <a:latin typeface="Times New Roman" panose="02020603050405020304" pitchFamily="18" charset="0"/>
              <a:cs typeface="Times New Roman" panose="02020603050405020304" pitchFamily="18" charset="0"/>
            </a:endParaRPr>
          </a:p>
          <a:p>
            <a:pPr marL="685800" lvl="0" indent="-685800" algn="ctr">
              <a:buFont typeface="Arial" panose="020B0604020202020204" pitchFamily="34" charset="0"/>
              <a:buChar char="•"/>
            </a:pPr>
            <a:r>
              <a:rPr lang="en-US" sz="2900" dirty="0">
                <a:latin typeface="Times New Roman" panose="02020603050405020304" pitchFamily="18" charset="0"/>
                <a:cs typeface="Times New Roman" panose="02020603050405020304" pitchFamily="18" charset="0"/>
              </a:rPr>
              <a:t>Cleaning staff should clean and disinfect all areas (e.g., offices, bathrooms, and common areas) used by the ill persons, focusing especially on frequently touched surfaces.</a:t>
            </a:r>
          </a:p>
          <a:p>
            <a:pPr marL="685800" lvl="0" indent="-685800" algn="ctr">
              <a:buFont typeface="Arial" panose="020B0604020202020204" pitchFamily="34" charset="0"/>
              <a:buChar char="•"/>
            </a:pPr>
            <a:r>
              <a:rPr lang="en-US" sz="2900" dirty="0">
                <a:latin typeface="Times New Roman" panose="02020603050405020304" pitchFamily="18" charset="0"/>
                <a:cs typeface="Times New Roman" panose="02020603050405020304" pitchFamily="18" charset="0"/>
              </a:rPr>
              <a:t>If surfaces are dirty, they should be cleaned using a detergent or soap and water prior to disinfection.</a:t>
            </a:r>
          </a:p>
          <a:p>
            <a:r>
              <a:rPr lang="en-US" b="1" dirty="0">
                <a:latin typeface="Times New Roman" panose="02020603050405020304" pitchFamily="18" charset="0"/>
                <a:cs typeface="Times New Roman" panose="02020603050405020304" pitchFamily="18" charset="0"/>
              </a:rPr>
              <a:t>Additional information on cleaning and disinfection of community facilities such as schools can be found on </a:t>
            </a:r>
            <a:r>
              <a:rPr lang="en-US" b="1" u="sng" dirty="0">
                <a:latin typeface="Times New Roman" panose="02020603050405020304" pitchFamily="18" charset="0"/>
                <a:cs typeface="Times New Roman" panose="02020603050405020304" pitchFamily="18" charset="0"/>
                <a:hlinkClick r:id="rId2"/>
              </a:rPr>
              <a:t>CDC’s website</a:t>
            </a:r>
            <a:r>
              <a:rPr lang="en-US" b="1"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42827364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ovo City's 4 Step Community Safety Plan | City of Provo, UT">
            <a:extLst>
              <a:ext uri="{FF2B5EF4-FFF2-40B4-BE49-F238E27FC236}">
                <a16:creationId xmlns:a16="http://schemas.microsoft.com/office/drawing/2014/main" id="{CC6C0E70-903D-4C1D-89E2-E86A100FC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4540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9B29-6062-44E2-B0EB-C7986FD8C617}"/>
              </a:ext>
            </a:extLst>
          </p:cNvPr>
          <p:cNvSpPr>
            <a:spLocks noGrp="1"/>
          </p:cNvSpPr>
          <p:nvPr>
            <p:ph type="title"/>
          </p:nvPr>
        </p:nvSpPr>
        <p:spPr/>
        <p:txBody>
          <a:bodyPr/>
          <a:lstStyle/>
          <a:p>
            <a:pPr algn="ctr"/>
            <a:r>
              <a:rPr lang="en-US" sz="5400" dirty="0">
                <a:latin typeface="Times New Roman" panose="02020603050405020304" pitchFamily="18" charset="0"/>
                <a:cs typeface="Times New Roman" panose="02020603050405020304" pitchFamily="18" charset="0"/>
              </a:rPr>
              <a:t>Transportation</a:t>
            </a:r>
          </a:p>
        </p:txBody>
      </p:sp>
      <p:sp>
        <p:nvSpPr>
          <p:cNvPr id="3" name="Text Placeholder 2">
            <a:extLst>
              <a:ext uri="{FF2B5EF4-FFF2-40B4-BE49-F238E27FC236}">
                <a16:creationId xmlns:a16="http://schemas.microsoft.com/office/drawing/2014/main" id="{85B95DF6-5A6D-47F5-8E40-A3FCC95BFCFD}"/>
              </a:ext>
            </a:extLst>
          </p:cNvPr>
          <p:cNvSpPr>
            <a:spLocks noGrp="1"/>
          </p:cNvSpPr>
          <p:nvPr>
            <p:ph type="body" sz="half" idx="2"/>
          </p:nvPr>
        </p:nvSpPr>
        <p:spPr>
          <a:xfrm>
            <a:off x="612140" y="3077634"/>
            <a:ext cx="11149540" cy="3048000"/>
          </a:xfrm>
        </p:spPr>
        <p:txBody>
          <a:bodyPr>
            <a:normAutofit/>
          </a:bodyPr>
          <a:lstStyle/>
          <a:p>
            <a:pPr algn="ctr"/>
            <a:r>
              <a:rPr lang="en-US" sz="2400" dirty="0">
                <a:latin typeface="Times New Roman" panose="02020603050405020304" pitchFamily="18" charset="0"/>
                <a:cs typeface="Times New Roman" panose="02020603050405020304" pitchFamily="18" charset="0"/>
              </a:rPr>
              <a:t>● LEAs should also consider methods for physical distancing on buses, which could include assigned seating for riders, and the possibility of needing more buses or alternative schedules to safely transport students. </a:t>
            </a:r>
          </a:p>
          <a:p>
            <a:endParaRPr lang="en-US"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886C31D-5617-4DED-BCE4-B91D7EC2FAFC}"/>
              </a:ext>
            </a:extLst>
          </p:cNvPr>
          <p:cNvPicPr>
            <a:picLocks noChangeAspect="1"/>
          </p:cNvPicPr>
          <p:nvPr/>
        </p:nvPicPr>
        <p:blipFill>
          <a:blip r:embed="rId2"/>
          <a:stretch>
            <a:fillRect/>
          </a:stretch>
        </p:blipFill>
        <p:spPr>
          <a:xfrm>
            <a:off x="9938385" y="5429250"/>
            <a:ext cx="1666875" cy="1162050"/>
          </a:xfrm>
          <a:prstGeom prst="rect">
            <a:avLst/>
          </a:prstGeom>
        </p:spPr>
      </p:pic>
    </p:spTree>
    <p:extLst>
      <p:ext uri="{BB962C8B-B14F-4D97-AF65-F5344CB8AC3E}">
        <p14:creationId xmlns:p14="http://schemas.microsoft.com/office/powerpoint/2010/main" val="52546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9B29-6062-44E2-B0EB-C7986FD8C617}"/>
              </a:ext>
            </a:extLst>
          </p:cNvPr>
          <p:cNvSpPr>
            <a:spLocks noGrp="1"/>
          </p:cNvSpPr>
          <p:nvPr>
            <p:ph type="title"/>
          </p:nvPr>
        </p:nvSpPr>
        <p:spPr>
          <a:xfrm>
            <a:off x="1148798" y="1063417"/>
            <a:ext cx="9808762" cy="1372986"/>
          </a:xfrm>
        </p:spPr>
        <p:txBody>
          <a:bodyPr/>
          <a:lstStyle/>
          <a:p>
            <a:pPr algn="ctr"/>
            <a:r>
              <a:rPr lang="en-US" sz="5400" dirty="0">
                <a:latin typeface="Times New Roman" panose="02020603050405020304" pitchFamily="18" charset="0"/>
                <a:cs typeface="Times New Roman" panose="02020603050405020304" pitchFamily="18" charset="0"/>
              </a:rPr>
              <a:t>Transportation: </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Rules &amp; Regulations</a:t>
            </a:r>
          </a:p>
        </p:txBody>
      </p:sp>
      <p:sp>
        <p:nvSpPr>
          <p:cNvPr id="3" name="Text Placeholder 2">
            <a:extLst>
              <a:ext uri="{FF2B5EF4-FFF2-40B4-BE49-F238E27FC236}">
                <a16:creationId xmlns:a16="http://schemas.microsoft.com/office/drawing/2014/main" id="{85B95DF6-5A6D-47F5-8E40-A3FCC95BFCFD}"/>
              </a:ext>
            </a:extLst>
          </p:cNvPr>
          <p:cNvSpPr>
            <a:spLocks noGrp="1"/>
          </p:cNvSpPr>
          <p:nvPr>
            <p:ph type="body" sz="half" idx="2"/>
          </p:nvPr>
        </p:nvSpPr>
        <p:spPr>
          <a:xfrm>
            <a:off x="586740" y="4164145"/>
            <a:ext cx="10812780" cy="2169702"/>
          </a:xfrm>
        </p:spPr>
        <p:txBody>
          <a:bodyPr>
            <a:normAutofit fontScale="85000" lnSpcReduction="20000"/>
          </a:bodyPr>
          <a:lstStyle/>
          <a:p>
            <a:pPr marL="285750" indent="-285750">
              <a:buFont typeface="Wingdings" panose="05000000000000000000" pitchFamily="2" charset="2"/>
              <a:buChar char="§"/>
            </a:pPr>
            <a:r>
              <a:rPr lang="en-US" sz="2900" dirty="0">
                <a:latin typeface="Times New Roman" panose="02020603050405020304" pitchFamily="18" charset="0"/>
                <a:cs typeface="Times New Roman" panose="02020603050405020304" pitchFamily="18" charset="0"/>
              </a:rPr>
              <a:t>One student per seat on the bus, Skipping Rows </a:t>
            </a:r>
          </a:p>
          <a:p>
            <a:pPr marL="285750" indent="-285750">
              <a:buFont typeface="Wingdings" panose="05000000000000000000" pitchFamily="2" charset="2"/>
              <a:buChar char="§"/>
            </a:pPr>
            <a:r>
              <a:rPr lang="en-US" sz="2900" dirty="0">
                <a:latin typeface="Times New Roman" panose="02020603050405020304" pitchFamily="18" charset="0"/>
                <a:cs typeface="Times New Roman" panose="02020603050405020304" pitchFamily="18" charset="0"/>
              </a:rPr>
              <a:t>Students must wear a face mask covering</a:t>
            </a:r>
          </a:p>
          <a:p>
            <a:pPr marL="285750" indent="-285750">
              <a:buFont typeface="Wingdings" panose="05000000000000000000" pitchFamily="2" charset="2"/>
              <a:buChar char="§"/>
            </a:pPr>
            <a:r>
              <a:rPr lang="en-US" sz="2900" dirty="0">
                <a:latin typeface="Times New Roman" panose="02020603050405020304" pitchFamily="18" charset="0"/>
                <a:cs typeface="Times New Roman" panose="02020603050405020304" pitchFamily="18" charset="0"/>
              </a:rPr>
              <a:t>Follow same bus schedule (s) for am and pm</a:t>
            </a:r>
          </a:p>
          <a:p>
            <a:pPr marL="285750" indent="-285750">
              <a:buFont typeface="Wingdings" panose="05000000000000000000" pitchFamily="2" charset="2"/>
              <a:buChar char="§"/>
            </a:pPr>
            <a:r>
              <a:rPr lang="en-US" sz="2900" dirty="0">
                <a:latin typeface="Times New Roman" panose="02020603050405020304" pitchFamily="18" charset="0"/>
                <a:cs typeface="Times New Roman" panose="02020603050405020304" pitchFamily="18" charset="0"/>
              </a:rPr>
              <a:t>Student drop off and pick up procedures at each entrance to avoid congestion</a:t>
            </a:r>
          </a:p>
          <a:p>
            <a:pPr marL="285750" indent="-285750">
              <a:buFont typeface="Wingdings" panose="05000000000000000000" pitchFamily="2" charset="2"/>
              <a:buChar char="§"/>
            </a:pPr>
            <a:r>
              <a:rPr lang="en-US" sz="2900" dirty="0">
                <a:latin typeface="Times New Roman" panose="02020603050405020304" pitchFamily="18" charset="0"/>
                <a:cs typeface="Times New Roman" panose="02020603050405020304" pitchFamily="18" charset="0"/>
              </a:rPr>
              <a:t>Temperature checks/Screening upon arrival</a:t>
            </a:r>
          </a:p>
          <a:p>
            <a:endParaRPr lang="en-US" dirty="0"/>
          </a:p>
          <a:p>
            <a:pPr marL="285750" indent="-285750">
              <a:buFont typeface="Wingdings" panose="05000000000000000000" pitchFamily="2" charset="2"/>
              <a:buChar char="§"/>
            </a:pPr>
            <a:endParaRPr lang="en-US" dirty="0"/>
          </a:p>
          <a:p>
            <a:endParaRPr lang="en-US" dirty="0"/>
          </a:p>
          <a:p>
            <a:endParaRPr lang="en-US" dirty="0"/>
          </a:p>
        </p:txBody>
      </p:sp>
      <p:pic>
        <p:nvPicPr>
          <p:cNvPr id="4" name="Picture 3">
            <a:extLst>
              <a:ext uri="{FF2B5EF4-FFF2-40B4-BE49-F238E27FC236}">
                <a16:creationId xmlns:a16="http://schemas.microsoft.com/office/drawing/2014/main" id="{E886C31D-5617-4DED-BCE4-B91D7EC2FAFC}"/>
              </a:ext>
            </a:extLst>
          </p:cNvPr>
          <p:cNvPicPr>
            <a:picLocks noChangeAspect="1"/>
          </p:cNvPicPr>
          <p:nvPr/>
        </p:nvPicPr>
        <p:blipFill>
          <a:blip r:embed="rId2"/>
          <a:stretch>
            <a:fillRect/>
          </a:stretch>
        </p:blipFill>
        <p:spPr>
          <a:xfrm>
            <a:off x="9837118" y="5506449"/>
            <a:ext cx="1666875" cy="1162050"/>
          </a:xfrm>
          <a:prstGeom prst="rect">
            <a:avLst/>
          </a:prstGeom>
        </p:spPr>
      </p:pic>
    </p:spTree>
    <p:extLst>
      <p:ext uri="{BB962C8B-B14F-4D97-AF65-F5344CB8AC3E}">
        <p14:creationId xmlns:p14="http://schemas.microsoft.com/office/powerpoint/2010/main" val="16014752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61B3-9F86-407E-AA27-DA7A894A3EE1}"/>
              </a:ext>
            </a:extLst>
          </p:cNvPr>
          <p:cNvSpPr>
            <a:spLocks noGrp="1"/>
          </p:cNvSpPr>
          <p:nvPr>
            <p:ph type="title"/>
          </p:nvPr>
        </p:nvSpPr>
        <p:spPr/>
        <p:txBody>
          <a:bodyPr/>
          <a:lstStyle/>
          <a:p>
            <a:r>
              <a:rPr lang="en-US" dirty="0"/>
              <a:t>PICK-UP AND DROP OFF</a:t>
            </a:r>
          </a:p>
        </p:txBody>
      </p:sp>
      <p:sp>
        <p:nvSpPr>
          <p:cNvPr id="3" name="Content Placeholder 2">
            <a:extLst>
              <a:ext uri="{FF2B5EF4-FFF2-40B4-BE49-F238E27FC236}">
                <a16:creationId xmlns:a16="http://schemas.microsoft.com/office/drawing/2014/main" id="{A6C40AC2-7977-4BE3-956B-3E7A2FE8C008}"/>
              </a:ext>
            </a:extLst>
          </p:cNvPr>
          <p:cNvSpPr>
            <a:spLocks noGrp="1"/>
          </p:cNvSpPr>
          <p:nvPr>
            <p:ph idx="1"/>
          </p:nvPr>
        </p:nvSpPr>
        <p:spPr/>
        <p:txBody>
          <a:bodyPr/>
          <a:lstStyle/>
          <a:p>
            <a:pPr marL="0" indent="0">
              <a:buNone/>
            </a:pPr>
            <a:r>
              <a:rPr lang="en-US" sz="2000" dirty="0">
                <a:latin typeface="Times New Roman" panose="02020603050405020304" pitchFamily="18" charset="0"/>
                <a:cs typeface="Times New Roman" panose="02020603050405020304" pitchFamily="18" charset="0"/>
              </a:rPr>
              <a:t>Morning Drop off</a:t>
            </a:r>
          </a:p>
          <a:p>
            <a:pPr lvl="1"/>
            <a:r>
              <a:rPr lang="en-US" sz="2000" dirty="0">
                <a:latin typeface="Times New Roman" panose="02020603050405020304" pitchFamily="18" charset="0"/>
                <a:cs typeface="Times New Roman" panose="02020603050405020304" pitchFamily="18" charset="0"/>
              </a:rPr>
              <a:t>Students say goodbye to parents at the front gate and walk to our campus.</a:t>
            </a:r>
          </a:p>
          <a:p>
            <a:pPr lvl="1"/>
            <a:r>
              <a:rPr lang="en-US" sz="2000" dirty="0">
                <a:latin typeface="Times New Roman" panose="02020603050405020304" pitchFamily="18" charset="0"/>
                <a:cs typeface="Times New Roman" panose="02020603050405020304" pitchFamily="18" charset="0"/>
              </a:rPr>
              <a:t>Students must follow all social distance markers located strategically on the ground.</a:t>
            </a:r>
          </a:p>
          <a:p>
            <a:pPr lvl="1"/>
            <a:r>
              <a:rPr lang="en-US" sz="2000" dirty="0">
                <a:latin typeface="Times New Roman" panose="02020603050405020304" pitchFamily="18" charset="0"/>
                <a:cs typeface="Times New Roman" panose="02020603050405020304" pitchFamily="18" charset="0"/>
              </a:rPr>
              <a:t>Students will sanitize hands as they enter school premises using sanitizer provided.</a:t>
            </a:r>
          </a:p>
          <a:p>
            <a:pPr lvl="1"/>
            <a:r>
              <a:rPr lang="en-US" sz="2000" dirty="0">
                <a:latin typeface="Times New Roman" panose="02020603050405020304" pitchFamily="18" charset="0"/>
                <a:cs typeface="Times New Roman" panose="02020603050405020304" pitchFamily="18" charset="0"/>
              </a:rPr>
              <a:t>Students must be wearing their facemasks.</a:t>
            </a:r>
          </a:p>
          <a:p>
            <a:pPr lvl="1"/>
            <a:r>
              <a:rPr lang="en-US" sz="2000" dirty="0">
                <a:latin typeface="Times New Roman" panose="02020603050405020304" pitchFamily="18" charset="0"/>
                <a:cs typeface="Times New Roman" panose="02020603050405020304" pitchFamily="18" charset="0"/>
              </a:rPr>
              <a:t>Health assistant will be screening students before entering the school campus.</a:t>
            </a:r>
          </a:p>
          <a:p>
            <a:pPr marL="457200" lvl="1" indent="0">
              <a:buNone/>
            </a:pPr>
            <a:endParaRPr lang="en-US" dirty="0"/>
          </a:p>
        </p:txBody>
      </p:sp>
      <p:pic>
        <p:nvPicPr>
          <p:cNvPr id="5" name="Picture 4">
            <a:extLst>
              <a:ext uri="{FF2B5EF4-FFF2-40B4-BE49-F238E27FC236}">
                <a16:creationId xmlns:a16="http://schemas.microsoft.com/office/drawing/2014/main" id="{18039532-0BFC-41AE-A79E-7AF8A7A9E8D2}"/>
              </a:ext>
            </a:extLst>
          </p:cNvPr>
          <p:cNvPicPr>
            <a:picLocks noChangeAspect="1"/>
          </p:cNvPicPr>
          <p:nvPr/>
        </p:nvPicPr>
        <p:blipFill>
          <a:blip r:embed="rId2"/>
          <a:stretch>
            <a:fillRect/>
          </a:stretch>
        </p:blipFill>
        <p:spPr>
          <a:xfrm>
            <a:off x="8602560" y="484909"/>
            <a:ext cx="3107994" cy="1773382"/>
          </a:xfrm>
          <a:prstGeom prst="rect">
            <a:avLst/>
          </a:prstGeom>
        </p:spPr>
      </p:pic>
    </p:spTree>
    <p:extLst>
      <p:ext uri="{BB962C8B-B14F-4D97-AF65-F5344CB8AC3E}">
        <p14:creationId xmlns:p14="http://schemas.microsoft.com/office/powerpoint/2010/main" val="6442815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61B3-9F86-407E-AA27-DA7A894A3EE1}"/>
              </a:ext>
            </a:extLst>
          </p:cNvPr>
          <p:cNvSpPr>
            <a:spLocks noGrp="1"/>
          </p:cNvSpPr>
          <p:nvPr>
            <p:ph type="title"/>
          </p:nvPr>
        </p:nvSpPr>
        <p:spPr>
          <a:xfrm>
            <a:off x="558800" y="973668"/>
            <a:ext cx="9357567" cy="706964"/>
          </a:xfrm>
        </p:spPr>
        <p:txBody>
          <a:bodyPr/>
          <a:lstStyle/>
          <a:p>
            <a:r>
              <a:rPr lang="en-US" dirty="0"/>
              <a:t>Pick-up and Drop-off Procedures</a:t>
            </a:r>
          </a:p>
        </p:txBody>
      </p:sp>
      <p:sp>
        <p:nvSpPr>
          <p:cNvPr id="3" name="Content Placeholder 2">
            <a:extLst>
              <a:ext uri="{FF2B5EF4-FFF2-40B4-BE49-F238E27FC236}">
                <a16:creationId xmlns:a16="http://schemas.microsoft.com/office/drawing/2014/main" id="{A6C40AC2-7977-4BE3-956B-3E7A2FE8C008}"/>
              </a:ext>
            </a:extLst>
          </p:cNvPr>
          <p:cNvSpPr>
            <a:spLocks noGrp="1"/>
          </p:cNvSpPr>
          <p:nvPr>
            <p:ph idx="1"/>
          </p:nvPr>
        </p:nvSpPr>
        <p:spPr>
          <a:xfrm>
            <a:off x="558800" y="2258291"/>
            <a:ext cx="11065933" cy="4114800"/>
          </a:xfrm>
        </p:spPr>
        <p:txBody>
          <a:bodyPr>
            <a:normAutofit/>
          </a:bodyPr>
          <a:lstStyle/>
          <a:p>
            <a:pPr marL="0" indent="0">
              <a:buNone/>
            </a:pPr>
            <a:endParaRPr lang="en-US" sz="5600" b="1" cap="all" dirty="0">
              <a:latin typeface="Times New Roman" panose="02020603050405020304" pitchFamily="18" charset="0"/>
              <a:cs typeface="Times New Roman" panose="02020603050405020304" pitchFamily="18" charset="0"/>
            </a:endParaRPr>
          </a:p>
          <a:p>
            <a:r>
              <a:rPr lang="en-US" sz="3000" b="1" dirty="0">
                <a:latin typeface="Times New Roman" panose="02020603050405020304" pitchFamily="18" charset="0"/>
                <a:cs typeface="Times New Roman" panose="02020603050405020304" pitchFamily="18" charset="0"/>
              </a:rPr>
              <a:t>The principles that OAA follows for the morning drop-off and afternoon pick-up system are:</a:t>
            </a:r>
            <a:endParaRPr lang="en-US" sz="3000" dirty="0">
              <a:latin typeface="Times New Roman" panose="02020603050405020304" pitchFamily="18" charset="0"/>
              <a:cs typeface="Times New Roman" panose="02020603050405020304" pitchFamily="18" charset="0"/>
            </a:endParaRPr>
          </a:p>
          <a:p>
            <a:pPr lvl="1"/>
            <a:r>
              <a:rPr lang="en-US" sz="2800" dirty="0">
                <a:latin typeface="Times New Roman" panose="02020603050405020304" pitchFamily="18" charset="0"/>
                <a:cs typeface="Times New Roman" panose="02020603050405020304" pitchFamily="18" charset="0"/>
              </a:rPr>
              <a:t>The safety of the children</a:t>
            </a:r>
          </a:p>
          <a:p>
            <a:pPr lvl="1"/>
            <a:r>
              <a:rPr lang="en-US" sz="2800" dirty="0">
                <a:latin typeface="Times New Roman" panose="02020603050405020304" pitchFamily="18" charset="0"/>
                <a:cs typeface="Times New Roman" panose="02020603050405020304" pitchFamily="18" charset="0"/>
              </a:rPr>
              <a:t>Cooperation with the faculty</a:t>
            </a:r>
          </a:p>
          <a:p>
            <a:pPr lvl="1"/>
            <a:r>
              <a:rPr lang="en-US" sz="2800" dirty="0">
                <a:latin typeface="Times New Roman" panose="02020603050405020304" pitchFamily="18" charset="0"/>
                <a:cs typeface="Times New Roman" panose="02020603050405020304" pitchFamily="18" charset="0"/>
              </a:rPr>
              <a:t>Consideration of, and politeness toward, our residential neighbors</a:t>
            </a:r>
          </a:p>
          <a:p>
            <a:pPr marL="457200" lvl="1" indent="0">
              <a:buNone/>
            </a:pPr>
            <a:endParaRPr lang="en-US" dirty="0"/>
          </a:p>
        </p:txBody>
      </p:sp>
      <p:pic>
        <p:nvPicPr>
          <p:cNvPr id="5" name="Picture 4">
            <a:extLst>
              <a:ext uri="{FF2B5EF4-FFF2-40B4-BE49-F238E27FC236}">
                <a16:creationId xmlns:a16="http://schemas.microsoft.com/office/drawing/2014/main" id="{18039532-0BFC-41AE-A79E-7AF8A7A9E8D2}"/>
              </a:ext>
            </a:extLst>
          </p:cNvPr>
          <p:cNvPicPr>
            <a:picLocks noChangeAspect="1"/>
          </p:cNvPicPr>
          <p:nvPr/>
        </p:nvPicPr>
        <p:blipFill>
          <a:blip r:embed="rId2"/>
          <a:stretch>
            <a:fillRect/>
          </a:stretch>
        </p:blipFill>
        <p:spPr>
          <a:xfrm>
            <a:off x="8602560" y="484909"/>
            <a:ext cx="3107994" cy="1773382"/>
          </a:xfrm>
          <a:prstGeom prst="rect">
            <a:avLst/>
          </a:prstGeom>
        </p:spPr>
      </p:pic>
    </p:spTree>
    <p:extLst>
      <p:ext uri="{BB962C8B-B14F-4D97-AF65-F5344CB8AC3E}">
        <p14:creationId xmlns:p14="http://schemas.microsoft.com/office/powerpoint/2010/main" val="32091659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61B3-9F86-407E-AA27-DA7A894A3EE1}"/>
              </a:ext>
            </a:extLst>
          </p:cNvPr>
          <p:cNvSpPr>
            <a:spLocks noGrp="1"/>
          </p:cNvSpPr>
          <p:nvPr>
            <p:ph type="title"/>
          </p:nvPr>
        </p:nvSpPr>
        <p:spPr>
          <a:xfrm>
            <a:off x="558800" y="973668"/>
            <a:ext cx="9357567" cy="706964"/>
          </a:xfrm>
        </p:spPr>
        <p:txBody>
          <a:bodyPr/>
          <a:lstStyle/>
          <a:p>
            <a:r>
              <a:rPr lang="en-US" dirty="0"/>
              <a:t>Pick-up and Drop-off Procedures</a:t>
            </a:r>
          </a:p>
        </p:txBody>
      </p:sp>
      <p:sp>
        <p:nvSpPr>
          <p:cNvPr id="3" name="Content Placeholder 2">
            <a:extLst>
              <a:ext uri="{FF2B5EF4-FFF2-40B4-BE49-F238E27FC236}">
                <a16:creationId xmlns:a16="http://schemas.microsoft.com/office/drawing/2014/main" id="{A6C40AC2-7977-4BE3-956B-3E7A2FE8C008}"/>
              </a:ext>
            </a:extLst>
          </p:cNvPr>
          <p:cNvSpPr>
            <a:spLocks noGrp="1"/>
          </p:cNvSpPr>
          <p:nvPr>
            <p:ph idx="1"/>
          </p:nvPr>
        </p:nvSpPr>
        <p:spPr>
          <a:xfrm>
            <a:off x="481446" y="2258291"/>
            <a:ext cx="11134821" cy="4114800"/>
          </a:xfrm>
        </p:spPr>
        <p:txBody>
          <a:bodyPr>
            <a:normAutofit fontScale="32500" lnSpcReduction="20000"/>
          </a:bodyPr>
          <a:lstStyle/>
          <a:p>
            <a:pPr marL="0" indent="0">
              <a:buNone/>
            </a:pPr>
            <a:endParaRPr lang="en-US" sz="6400" b="1" cap="all" dirty="0">
              <a:latin typeface="Times New Roman" panose="02020603050405020304" pitchFamily="18" charset="0"/>
              <a:cs typeface="Times New Roman" panose="02020603050405020304" pitchFamily="18" charset="0"/>
            </a:endParaRPr>
          </a:p>
          <a:p>
            <a:r>
              <a:rPr lang="en-US" sz="6400" b="1" dirty="0">
                <a:latin typeface="Times New Roman" panose="02020603050405020304" pitchFamily="18" charset="0"/>
                <a:cs typeface="Times New Roman" panose="02020603050405020304" pitchFamily="18" charset="0"/>
              </a:rPr>
              <a:t>The way in which we adhere to these principles is to follow, without exception, the directions listed below:</a:t>
            </a:r>
          </a:p>
          <a:p>
            <a:pPr marL="0" indent="0">
              <a:buNone/>
            </a:pPr>
            <a:endParaRPr lang="en-US" sz="6400" dirty="0">
              <a:latin typeface="Times New Roman" panose="02020603050405020304" pitchFamily="18" charset="0"/>
              <a:cs typeface="Times New Roman" panose="02020603050405020304" pitchFamily="18" charset="0"/>
            </a:endParaRPr>
          </a:p>
          <a:p>
            <a:pPr lvl="1"/>
            <a:r>
              <a:rPr lang="en-US" sz="6400" dirty="0">
                <a:latin typeface="Times New Roman" panose="02020603050405020304" pitchFamily="18" charset="0"/>
                <a:cs typeface="Times New Roman" panose="02020603050405020304" pitchFamily="18" charset="0"/>
              </a:rPr>
              <a:t>Do use the pick-up/drop-off lane system for all children in grades Kindergarten through 12</a:t>
            </a:r>
            <a:r>
              <a:rPr lang="en-US" sz="6400" baseline="30000" dirty="0">
                <a:latin typeface="Times New Roman" panose="02020603050405020304" pitchFamily="18" charset="0"/>
                <a:cs typeface="Times New Roman" panose="02020603050405020304" pitchFamily="18" charset="0"/>
              </a:rPr>
              <a:t>th</a:t>
            </a:r>
            <a:r>
              <a:rPr lang="en-US" sz="6400" dirty="0">
                <a:latin typeface="Times New Roman" panose="02020603050405020304" pitchFamily="18" charset="0"/>
                <a:cs typeface="Times New Roman" panose="02020603050405020304" pitchFamily="18" charset="0"/>
              </a:rPr>
              <a:t>..</a:t>
            </a:r>
          </a:p>
          <a:p>
            <a:pPr lvl="1"/>
            <a:r>
              <a:rPr lang="en-US" sz="6400" dirty="0">
                <a:latin typeface="Times New Roman" panose="02020603050405020304" pitchFamily="18" charset="0"/>
                <a:cs typeface="Times New Roman" panose="02020603050405020304" pitchFamily="18" charset="0"/>
              </a:rPr>
              <a:t>Do have your children gather their belongings together before they exit from your car. This keeps the pick-up/drop-off lane flowing smoothly.</a:t>
            </a:r>
          </a:p>
          <a:p>
            <a:pPr lvl="1"/>
            <a:r>
              <a:rPr lang="en-US" sz="6400" dirty="0">
                <a:latin typeface="Times New Roman" panose="02020603050405020304" pitchFamily="18" charset="0"/>
                <a:cs typeface="Times New Roman" panose="02020603050405020304" pitchFamily="18" charset="0"/>
              </a:rPr>
              <a:t>Do pull all the way forward along the yellow curb as directed by the on-duty teachers.</a:t>
            </a:r>
          </a:p>
          <a:p>
            <a:pPr lvl="1"/>
            <a:r>
              <a:rPr lang="en-US" sz="6400" dirty="0">
                <a:latin typeface="Times New Roman" panose="02020603050405020304" pitchFamily="18" charset="0"/>
                <a:cs typeface="Times New Roman" panose="02020603050405020304" pitchFamily="18" charset="0"/>
              </a:rPr>
              <a:t>Do use the crosswalk to bring your children on to campus if you walk to school or park your car on the street. It is extremely unsafe for any child to cross the street or parking lot alone.</a:t>
            </a:r>
          </a:p>
          <a:p>
            <a:pPr lvl="1"/>
            <a:r>
              <a:rPr lang="en-US" sz="6400" dirty="0">
                <a:latin typeface="Times New Roman" panose="02020603050405020304" pitchFamily="18" charset="0"/>
                <a:cs typeface="Times New Roman" panose="02020603050405020304" pitchFamily="18" charset="0"/>
              </a:rPr>
              <a:t>Do respect our residential neighbors and refrain from blocking or turning in their driveways.</a:t>
            </a:r>
          </a:p>
          <a:p>
            <a:pPr marL="457200" lvl="1" indent="0">
              <a:buNone/>
            </a:pPr>
            <a:endParaRPr lang="en-US" dirty="0"/>
          </a:p>
        </p:txBody>
      </p:sp>
      <p:pic>
        <p:nvPicPr>
          <p:cNvPr id="5" name="Picture 4">
            <a:extLst>
              <a:ext uri="{FF2B5EF4-FFF2-40B4-BE49-F238E27FC236}">
                <a16:creationId xmlns:a16="http://schemas.microsoft.com/office/drawing/2014/main" id="{18039532-0BFC-41AE-A79E-7AF8A7A9E8D2}"/>
              </a:ext>
            </a:extLst>
          </p:cNvPr>
          <p:cNvPicPr>
            <a:picLocks noChangeAspect="1"/>
          </p:cNvPicPr>
          <p:nvPr/>
        </p:nvPicPr>
        <p:blipFill>
          <a:blip r:embed="rId2"/>
          <a:stretch>
            <a:fillRect/>
          </a:stretch>
        </p:blipFill>
        <p:spPr>
          <a:xfrm>
            <a:off x="8602560" y="484909"/>
            <a:ext cx="3107994" cy="1773382"/>
          </a:xfrm>
          <a:prstGeom prst="rect">
            <a:avLst/>
          </a:prstGeom>
        </p:spPr>
      </p:pic>
    </p:spTree>
    <p:extLst>
      <p:ext uri="{BB962C8B-B14F-4D97-AF65-F5344CB8AC3E}">
        <p14:creationId xmlns:p14="http://schemas.microsoft.com/office/powerpoint/2010/main" val="11545446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A38AC-28AB-46C0-9DB8-472D89AB5076}"/>
              </a:ext>
            </a:extLst>
          </p:cNvPr>
          <p:cNvSpPr>
            <a:spLocks noGrp="1"/>
          </p:cNvSpPr>
          <p:nvPr>
            <p:ph type="title"/>
          </p:nvPr>
        </p:nvSpPr>
        <p:spPr/>
        <p:txBody>
          <a:bodyPr/>
          <a:lstStyle/>
          <a:p>
            <a:pPr algn="ctr"/>
            <a:r>
              <a:rPr lang="en-US" sz="4000" dirty="0">
                <a:latin typeface="Times New Roman" panose="02020603050405020304" pitchFamily="18" charset="0"/>
                <a:cs typeface="Times New Roman" panose="02020603050405020304" pitchFamily="18" charset="0"/>
              </a:rPr>
              <a:t>End of the Day Dismissal</a:t>
            </a:r>
          </a:p>
        </p:txBody>
      </p:sp>
      <p:sp>
        <p:nvSpPr>
          <p:cNvPr id="3" name="Text Placeholder 2">
            <a:extLst>
              <a:ext uri="{FF2B5EF4-FFF2-40B4-BE49-F238E27FC236}">
                <a16:creationId xmlns:a16="http://schemas.microsoft.com/office/drawing/2014/main" id="{E5C55BC8-6F85-4A62-BE6A-84F2CB3DA8F3}"/>
              </a:ext>
            </a:extLst>
          </p:cNvPr>
          <p:cNvSpPr>
            <a:spLocks noGrp="1"/>
          </p:cNvSpPr>
          <p:nvPr>
            <p:ph type="body" idx="1"/>
          </p:nvPr>
        </p:nvSpPr>
        <p:spPr/>
        <p:txBody>
          <a:bodyPr/>
          <a:lstStyle/>
          <a:p>
            <a:pPr algn="ctr"/>
            <a:r>
              <a:rPr lang="en-US" dirty="0">
                <a:latin typeface="Times New Roman" panose="02020603050405020304" pitchFamily="18" charset="0"/>
                <a:cs typeface="Times New Roman" panose="02020603050405020304" pitchFamily="18" charset="0"/>
              </a:rPr>
              <a:t>Students Walking</a:t>
            </a:r>
            <a:r>
              <a:rPr lang="en-US" dirty="0"/>
              <a:t>	</a:t>
            </a:r>
          </a:p>
        </p:txBody>
      </p:sp>
      <p:sp>
        <p:nvSpPr>
          <p:cNvPr id="4" name="Text Placeholder 3">
            <a:extLst>
              <a:ext uri="{FF2B5EF4-FFF2-40B4-BE49-F238E27FC236}">
                <a16:creationId xmlns:a16="http://schemas.microsoft.com/office/drawing/2014/main" id="{FAD3A1A5-49EF-4E0B-BE6E-453ED22CA84B}"/>
              </a:ext>
            </a:extLst>
          </p:cNvPr>
          <p:cNvSpPr>
            <a:spLocks noGrp="1"/>
          </p:cNvSpPr>
          <p:nvPr>
            <p:ph type="body" sz="half" idx="15"/>
          </p:nvPr>
        </p:nvSpPr>
        <p:spPr>
          <a:xfrm>
            <a:off x="1217140" y="3429000"/>
            <a:ext cx="3141879" cy="2847293"/>
          </a:xfrm>
        </p:spPr>
        <p:txBody>
          <a:bodyPr>
            <a:normAutofit/>
          </a:bodyPr>
          <a:lstStyle/>
          <a:p>
            <a:r>
              <a:rPr lang="en-US" sz="1600" dirty="0">
                <a:latin typeface="Times New Roman" panose="02020603050405020304" pitchFamily="18" charset="0"/>
                <a:cs typeface="Times New Roman" panose="02020603050405020304" pitchFamily="18" charset="0"/>
              </a:rPr>
              <a:t>Students will be walked to the crosswalk and then be on their way.  If they walk with a sibling, the older student will wait for the young sibling outside the entrance.</a:t>
            </a:r>
          </a:p>
        </p:txBody>
      </p:sp>
      <p:sp>
        <p:nvSpPr>
          <p:cNvPr id="5" name="Text Placeholder 4">
            <a:extLst>
              <a:ext uri="{FF2B5EF4-FFF2-40B4-BE49-F238E27FC236}">
                <a16:creationId xmlns:a16="http://schemas.microsoft.com/office/drawing/2014/main" id="{054B8B9C-882D-49E6-B755-98810CCF06EA}"/>
              </a:ext>
            </a:extLst>
          </p:cNvPr>
          <p:cNvSpPr>
            <a:spLocks noGrp="1"/>
          </p:cNvSpPr>
          <p:nvPr>
            <p:ph type="body" sz="quarter" idx="3"/>
          </p:nvPr>
        </p:nvSpPr>
        <p:spPr>
          <a:xfrm>
            <a:off x="4433918" y="2674938"/>
            <a:ext cx="3225812" cy="576262"/>
          </a:xfrm>
        </p:spPr>
        <p:txBody>
          <a:bodyPr/>
          <a:lstStyle/>
          <a:p>
            <a:pPr algn="ctr"/>
            <a:r>
              <a:rPr lang="en-US" dirty="0">
                <a:latin typeface="Times New Roman" panose="02020603050405020304" pitchFamily="18" charset="0"/>
                <a:cs typeface="Times New Roman" panose="02020603050405020304" pitchFamily="18" charset="0"/>
              </a:rPr>
              <a:t>Students Riding the Bus</a:t>
            </a:r>
          </a:p>
        </p:txBody>
      </p:sp>
      <p:sp>
        <p:nvSpPr>
          <p:cNvPr id="6" name="Text Placeholder 5">
            <a:extLst>
              <a:ext uri="{FF2B5EF4-FFF2-40B4-BE49-F238E27FC236}">
                <a16:creationId xmlns:a16="http://schemas.microsoft.com/office/drawing/2014/main" id="{BB63C5DE-48D3-422B-9213-8B02BDE23D87}"/>
              </a:ext>
            </a:extLst>
          </p:cNvPr>
          <p:cNvSpPr>
            <a:spLocks noGrp="1"/>
          </p:cNvSpPr>
          <p:nvPr>
            <p:ph type="body" sz="half" idx="16"/>
          </p:nvPr>
        </p:nvSpPr>
        <p:spPr>
          <a:xfrm>
            <a:off x="4512721" y="3556002"/>
            <a:ext cx="3147009" cy="2847293"/>
          </a:xfrm>
        </p:spPr>
        <p:txBody>
          <a:bodyPr>
            <a:normAutofit/>
          </a:bodyPr>
          <a:lstStyle/>
          <a:p>
            <a:r>
              <a:rPr lang="en-US" sz="1600" dirty="0">
                <a:latin typeface="Times New Roman" panose="02020603050405020304" pitchFamily="18" charset="0"/>
                <a:cs typeface="Times New Roman" panose="02020603050405020304" pitchFamily="18" charset="0"/>
              </a:rPr>
              <a:t>Bus riders will be escorted to the bus area.  Students will get on the bus, follow safety protocols, and be on their way.</a:t>
            </a:r>
          </a:p>
        </p:txBody>
      </p:sp>
      <p:sp>
        <p:nvSpPr>
          <p:cNvPr id="7" name="Text Placeholder 6">
            <a:extLst>
              <a:ext uri="{FF2B5EF4-FFF2-40B4-BE49-F238E27FC236}">
                <a16:creationId xmlns:a16="http://schemas.microsoft.com/office/drawing/2014/main" id="{B14CEF18-E87F-47C0-A64B-638D9151E5AA}"/>
              </a:ext>
            </a:extLst>
          </p:cNvPr>
          <p:cNvSpPr>
            <a:spLocks noGrp="1"/>
          </p:cNvSpPr>
          <p:nvPr>
            <p:ph type="body" sz="quarter" idx="13"/>
          </p:nvPr>
        </p:nvSpPr>
        <p:spPr/>
        <p:txBody>
          <a:bodyPr/>
          <a:lstStyle/>
          <a:p>
            <a:pPr algn="ctr"/>
            <a:r>
              <a:rPr lang="en-US" dirty="0">
                <a:latin typeface="Times New Roman" panose="02020603050405020304" pitchFamily="18" charset="0"/>
                <a:cs typeface="Times New Roman" panose="02020603050405020304" pitchFamily="18" charset="0"/>
              </a:rPr>
              <a:t>Students in Cars</a:t>
            </a:r>
          </a:p>
        </p:txBody>
      </p:sp>
      <p:sp>
        <p:nvSpPr>
          <p:cNvPr id="8" name="Text Placeholder 7">
            <a:extLst>
              <a:ext uri="{FF2B5EF4-FFF2-40B4-BE49-F238E27FC236}">
                <a16:creationId xmlns:a16="http://schemas.microsoft.com/office/drawing/2014/main" id="{6A1E1E81-9430-4CCE-BEBE-BDF5A2314B59}"/>
              </a:ext>
            </a:extLst>
          </p:cNvPr>
          <p:cNvSpPr>
            <a:spLocks noGrp="1"/>
          </p:cNvSpPr>
          <p:nvPr>
            <p:ph type="body" sz="half" idx="17"/>
          </p:nvPr>
        </p:nvSpPr>
        <p:spPr>
          <a:xfrm>
            <a:off x="7875618" y="3428999"/>
            <a:ext cx="3145536" cy="2847293"/>
          </a:xfrm>
        </p:spPr>
        <p:txBody>
          <a:bodyPr/>
          <a:lstStyle/>
          <a:p>
            <a:r>
              <a:rPr lang="en-US" dirty="0">
                <a:latin typeface="Times New Roman" panose="02020603050405020304" pitchFamily="18" charset="0"/>
                <a:cs typeface="Times New Roman" panose="02020603050405020304" pitchFamily="18" charset="0"/>
              </a:rPr>
              <a:t>If you are picking up your child in a car you have two options: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Park and wait for your child</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Use the car pickup or drop off lane</a:t>
            </a:r>
          </a:p>
          <a:p>
            <a:r>
              <a:rPr lang="en-US" dirty="0">
                <a:latin typeface="Times New Roman" panose="02020603050405020304" pitchFamily="18" charset="0"/>
                <a:cs typeface="Times New Roman" panose="02020603050405020304" pitchFamily="18" charset="0"/>
              </a:rPr>
              <a:t>When in the car, please: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Stay in your car, do not get out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Get in the appropriate lane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174709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61B3-9F86-407E-AA27-DA7A894A3EE1}"/>
              </a:ext>
            </a:extLst>
          </p:cNvPr>
          <p:cNvSpPr>
            <a:spLocks noGrp="1"/>
          </p:cNvSpPr>
          <p:nvPr>
            <p:ph type="title"/>
          </p:nvPr>
        </p:nvSpPr>
        <p:spPr/>
        <p:txBody>
          <a:bodyPr/>
          <a:lstStyle/>
          <a:p>
            <a:r>
              <a:rPr lang="en-US" dirty="0"/>
              <a:t>BUS SCHEDULE</a:t>
            </a:r>
          </a:p>
        </p:txBody>
      </p:sp>
      <p:sp>
        <p:nvSpPr>
          <p:cNvPr id="3" name="Content Placeholder 2">
            <a:extLst>
              <a:ext uri="{FF2B5EF4-FFF2-40B4-BE49-F238E27FC236}">
                <a16:creationId xmlns:a16="http://schemas.microsoft.com/office/drawing/2014/main" id="{A6C40AC2-7977-4BE3-956B-3E7A2FE8C008}"/>
              </a:ext>
            </a:extLst>
          </p:cNvPr>
          <p:cNvSpPr>
            <a:spLocks noGrp="1"/>
          </p:cNvSpPr>
          <p:nvPr>
            <p:ph idx="1"/>
          </p:nvPr>
        </p:nvSpPr>
        <p:spPr/>
        <p:txBody>
          <a:bodyPr>
            <a:normAutofit/>
          </a:bodyPr>
          <a:lstStyle/>
          <a:p>
            <a:r>
              <a:rPr lang="en-US" sz="6600" dirty="0"/>
              <a:t>Coming Soon </a:t>
            </a:r>
          </a:p>
        </p:txBody>
      </p:sp>
      <p:pic>
        <p:nvPicPr>
          <p:cNvPr id="4" name="Picture 3">
            <a:extLst>
              <a:ext uri="{FF2B5EF4-FFF2-40B4-BE49-F238E27FC236}">
                <a16:creationId xmlns:a16="http://schemas.microsoft.com/office/drawing/2014/main" id="{21F1C706-454A-47A0-918F-24751067B452}"/>
              </a:ext>
            </a:extLst>
          </p:cNvPr>
          <p:cNvPicPr>
            <a:picLocks noChangeAspect="1"/>
          </p:cNvPicPr>
          <p:nvPr/>
        </p:nvPicPr>
        <p:blipFill>
          <a:blip r:embed="rId2"/>
          <a:stretch>
            <a:fillRect/>
          </a:stretch>
        </p:blipFill>
        <p:spPr>
          <a:xfrm>
            <a:off x="9722906" y="5095420"/>
            <a:ext cx="2469094" cy="1847248"/>
          </a:xfrm>
          <a:prstGeom prst="rect">
            <a:avLst/>
          </a:prstGeom>
        </p:spPr>
      </p:pic>
    </p:spTree>
    <p:extLst>
      <p:ext uri="{BB962C8B-B14F-4D97-AF65-F5344CB8AC3E}">
        <p14:creationId xmlns:p14="http://schemas.microsoft.com/office/powerpoint/2010/main" val="1199942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F4875-2936-47AD-A731-92F218C473A8}"/>
              </a:ext>
            </a:extLst>
          </p:cNvPr>
          <p:cNvSpPr>
            <a:spLocks noGrp="1"/>
          </p:cNvSpPr>
          <p:nvPr>
            <p:ph type="title"/>
          </p:nvPr>
        </p:nvSpPr>
        <p:spPr>
          <a:xfrm>
            <a:off x="585926" y="692459"/>
            <a:ext cx="10271464" cy="1384916"/>
          </a:xfrm>
        </p:spPr>
        <p:txBody>
          <a:bodyPr/>
          <a:lstStyle/>
          <a:p>
            <a:pPr algn="ctr"/>
            <a:r>
              <a:rPr lang="en-US" dirty="0"/>
              <a:t>Omega Alpha Academy: </a:t>
            </a:r>
            <a:br>
              <a:rPr lang="en-US" dirty="0"/>
            </a:br>
            <a:r>
              <a:rPr lang="en-US" dirty="0"/>
              <a:t>Reopening Contingency Plan</a:t>
            </a:r>
          </a:p>
        </p:txBody>
      </p:sp>
      <p:sp>
        <p:nvSpPr>
          <p:cNvPr id="3" name="TextBox 2">
            <a:extLst>
              <a:ext uri="{FF2B5EF4-FFF2-40B4-BE49-F238E27FC236}">
                <a16:creationId xmlns:a16="http://schemas.microsoft.com/office/drawing/2014/main" id="{AE5F4F49-8439-4AF2-B71B-FDFD3DDA991C}"/>
              </a:ext>
            </a:extLst>
          </p:cNvPr>
          <p:cNvSpPr txBox="1"/>
          <p:nvPr/>
        </p:nvSpPr>
        <p:spPr>
          <a:xfrm>
            <a:off x="304800" y="2592281"/>
            <a:ext cx="11197701" cy="2308324"/>
          </a:xfrm>
          <a:prstGeom prst="rect">
            <a:avLst/>
          </a:prstGeom>
          <a:noFill/>
        </p:spPr>
        <p:txBody>
          <a:bodyPr wrap="square" rtlCol="0">
            <a:spAutoFit/>
          </a:bodyPr>
          <a:lstStyle/>
          <a:p>
            <a:pPr algn="ctr"/>
            <a:endParaRPr lang="en-US" sz="3600"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Please be advised this contingency plan is highly fluid.  </a:t>
            </a:r>
          </a:p>
          <a:p>
            <a:pPr marL="285750" indent="-285750" algn="ctr">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It is subject to change in conjunct with the latest guidelines/procedural changes.</a:t>
            </a:r>
          </a:p>
        </p:txBody>
      </p:sp>
    </p:spTree>
    <p:extLst>
      <p:ext uri="{BB962C8B-B14F-4D97-AF65-F5344CB8AC3E}">
        <p14:creationId xmlns:p14="http://schemas.microsoft.com/office/powerpoint/2010/main" val="2140484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9B29-6062-44E2-B0EB-C7986FD8C617}"/>
              </a:ext>
            </a:extLst>
          </p:cNvPr>
          <p:cNvSpPr>
            <a:spLocks noGrp="1"/>
          </p:cNvSpPr>
          <p:nvPr>
            <p:ph type="title"/>
          </p:nvPr>
        </p:nvSpPr>
        <p:spPr/>
        <p:txBody>
          <a:bodyPr/>
          <a:lstStyle/>
          <a:p>
            <a:pPr algn="ctr"/>
            <a:r>
              <a:rPr lang="en-US" sz="5400" dirty="0">
                <a:latin typeface="Times New Roman" panose="02020603050405020304" pitchFamily="18" charset="0"/>
                <a:cs typeface="Times New Roman" panose="02020603050405020304" pitchFamily="18" charset="0"/>
              </a:rPr>
              <a:t>Staggered Schedule</a:t>
            </a:r>
          </a:p>
        </p:txBody>
      </p:sp>
      <p:sp>
        <p:nvSpPr>
          <p:cNvPr id="3" name="Text Placeholder 2">
            <a:extLst>
              <a:ext uri="{FF2B5EF4-FFF2-40B4-BE49-F238E27FC236}">
                <a16:creationId xmlns:a16="http://schemas.microsoft.com/office/drawing/2014/main" id="{85B95DF6-5A6D-47F5-8E40-A3FCC95BFCFD}"/>
              </a:ext>
            </a:extLst>
          </p:cNvPr>
          <p:cNvSpPr>
            <a:spLocks noGrp="1"/>
          </p:cNvSpPr>
          <p:nvPr>
            <p:ph type="body" sz="half" idx="2"/>
          </p:nvPr>
        </p:nvSpPr>
        <p:spPr>
          <a:xfrm>
            <a:off x="586740" y="3543300"/>
            <a:ext cx="10812780" cy="3048000"/>
          </a:xfrm>
        </p:spPr>
        <p:txBody>
          <a:bodyPr>
            <a:normAutofit/>
          </a:bodyPr>
          <a:lstStyle/>
          <a:p>
            <a:pPr algn="ctr"/>
            <a:r>
              <a:rPr lang="en-US" sz="4000" dirty="0">
                <a:latin typeface="Times New Roman" panose="02020603050405020304" pitchFamily="18" charset="0"/>
                <a:cs typeface="Times New Roman" panose="02020603050405020304" pitchFamily="18" charset="0"/>
              </a:rPr>
              <a:t>Stagger arrival and drop-off times or locations by grade to limit contact between grade levels and direct contact with parents as much as possible. </a:t>
            </a:r>
          </a:p>
          <a:p>
            <a:r>
              <a:rPr lang="en-US" dirty="0"/>
              <a:t> </a:t>
            </a:r>
          </a:p>
        </p:txBody>
      </p:sp>
    </p:spTree>
    <p:extLst>
      <p:ext uri="{BB962C8B-B14F-4D97-AF65-F5344CB8AC3E}">
        <p14:creationId xmlns:p14="http://schemas.microsoft.com/office/powerpoint/2010/main" val="11550863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57CC-BC56-40F2-A8D1-CB7D047E03AC}"/>
              </a:ext>
            </a:extLst>
          </p:cNvPr>
          <p:cNvSpPr>
            <a:spLocks noGrp="1"/>
          </p:cNvSpPr>
          <p:nvPr>
            <p:ph type="title"/>
          </p:nvPr>
        </p:nvSpPr>
        <p:spPr/>
        <p:txBody>
          <a:bodyPr/>
          <a:lstStyle/>
          <a:p>
            <a:pPr algn="ctr"/>
            <a:r>
              <a:rPr lang="en-US" dirty="0"/>
              <a:t>School Day</a:t>
            </a:r>
          </a:p>
        </p:txBody>
      </p:sp>
      <p:sp>
        <p:nvSpPr>
          <p:cNvPr id="3" name="Content Placeholder 2">
            <a:extLst>
              <a:ext uri="{FF2B5EF4-FFF2-40B4-BE49-F238E27FC236}">
                <a16:creationId xmlns:a16="http://schemas.microsoft.com/office/drawing/2014/main" id="{71273F1C-069C-4EB6-9C09-4C3B478B5296}"/>
              </a:ext>
            </a:extLst>
          </p:cNvPr>
          <p:cNvSpPr>
            <a:spLocks noGrp="1"/>
          </p:cNvSpPr>
          <p:nvPr>
            <p:ph idx="1"/>
          </p:nvPr>
        </p:nvSpPr>
        <p:spPr/>
        <p:txBody>
          <a:bodyPr>
            <a:normAutofit/>
          </a:bodyPr>
          <a:lstStyle/>
          <a:p>
            <a:pPr marL="0" indent="0" algn="ctr">
              <a:buNone/>
            </a:pPr>
            <a:r>
              <a:rPr lang="en-US" sz="6000" b="1" dirty="0">
                <a:latin typeface="Times New Roman" panose="02020603050405020304" pitchFamily="18" charset="0"/>
                <a:cs typeface="Times New Roman" panose="02020603050405020304" pitchFamily="18" charset="0"/>
              </a:rPr>
              <a:t>What will an average school day look like for your child?</a:t>
            </a:r>
          </a:p>
          <a:p>
            <a:pPr marL="0" indent="0" algn="ctr">
              <a:buNone/>
            </a:pP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4483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09C58-D09D-4773-AB6E-AB899C429AF8}"/>
              </a:ext>
            </a:extLst>
          </p:cNvPr>
          <p:cNvSpPr>
            <a:spLocks noGrp="1"/>
          </p:cNvSpPr>
          <p:nvPr>
            <p:ph type="title"/>
          </p:nvPr>
        </p:nvSpPr>
        <p:spPr>
          <a:xfrm>
            <a:off x="1204650" y="566164"/>
            <a:ext cx="8761413" cy="706964"/>
          </a:xfrm>
        </p:spPr>
        <p:txBody>
          <a:bodyPr/>
          <a:lstStyle/>
          <a:p>
            <a:pPr algn="ctr"/>
            <a:r>
              <a:rPr lang="en-US" dirty="0"/>
              <a:t>Kinder-2</a:t>
            </a:r>
            <a:r>
              <a:rPr lang="en-US" baseline="30000" dirty="0"/>
              <a:t>nd</a:t>
            </a:r>
            <a:r>
              <a:rPr lang="en-US" dirty="0"/>
              <a:t> Grade</a:t>
            </a:r>
          </a:p>
        </p:txBody>
      </p:sp>
      <p:sp>
        <p:nvSpPr>
          <p:cNvPr id="3" name="Content Placeholder 2">
            <a:extLst>
              <a:ext uri="{FF2B5EF4-FFF2-40B4-BE49-F238E27FC236}">
                <a16:creationId xmlns:a16="http://schemas.microsoft.com/office/drawing/2014/main" id="{701F71CD-7BF1-4A18-898F-FC2468A51E59}"/>
              </a:ext>
            </a:extLst>
          </p:cNvPr>
          <p:cNvSpPr>
            <a:spLocks noGrp="1"/>
          </p:cNvSpPr>
          <p:nvPr>
            <p:ph idx="1"/>
          </p:nvPr>
        </p:nvSpPr>
        <p:spPr>
          <a:xfrm>
            <a:off x="601133" y="2603500"/>
            <a:ext cx="11040533" cy="2586567"/>
          </a:xfrm>
        </p:spPr>
        <p:txBody>
          <a:bodyPr/>
          <a:lstStyle/>
          <a:p>
            <a:pPr fontAlgn="base"/>
            <a:endParaRPr lang="en-US" sz="2800"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8" name="Picture 7">
            <a:extLst>
              <a:ext uri="{FF2B5EF4-FFF2-40B4-BE49-F238E27FC236}">
                <a16:creationId xmlns:a16="http://schemas.microsoft.com/office/drawing/2014/main" id="{8FF6B8E2-9EB3-4129-88A7-ECC66961C097}"/>
              </a:ext>
            </a:extLst>
          </p:cNvPr>
          <p:cNvPicPr>
            <a:picLocks noChangeAspect="1"/>
          </p:cNvPicPr>
          <p:nvPr/>
        </p:nvPicPr>
        <p:blipFill>
          <a:blip r:embed="rId2"/>
          <a:stretch>
            <a:fillRect/>
          </a:stretch>
        </p:blipFill>
        <p:spPr>
          <a:xfrm>
            <a:off x="25399" y="1559056"/>
            <a:ext cx="12192000" cy="5298944"/>
          </a:xfrm>
          <a:prstGeom prst="rect">
            <a:avLst/>
          </a:prstGeom>
        </p:spPr>
      </p:pic>
    </p:spTree>
    <p:extLst>
      <p:ext uri="{BB962C8B-B14F-4D97-AF65-F5344CB8AC3E}">
        <p14:creationId xmlns:p14="http://schemas.microsoft.com/office/powerpoint/2010/main" val="32143250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2096-9D6E-4E09-8BEF-C9C62C5AB4A4}"/>
              </a:ext>
            </a:extLst>
          </p:cNvPr>
          <p:cNvSpPr>
            <a:spLocks noGrp="1"/>
          </p:cNvSpPr>
          <p:nvPr>
            <p:ph type="title"/>
          </p:nvPr>
        </p:nvSpPr>
        <p:spPr>
          <a:xfrm>
            <a:off x="1622093" y="486651"/>
            <a:ext cx="8761413" cy="706964"/>
          </a:xfrm>
        </p:spPr>
        <p:txBody>
          <a:bodyPr/>
          <a:lstStyle/>
          <a:p>
            <a:pPr algn="ctr"/>
            <a:r>
              <a:rPr lang="en-US" dirty="0"/>
              <a:t>Elementary 3</a:t>
            </a:r>
            <a:r>
              <a:rPr lang="en-US" baseline="30000" dirty="0"/>
              <a:t>rd</a:t>
            </a:r>
            <a:r>
              <a:rPr lang="en-US" dirty="0"/>
              <a:t>-5</a:t>
            </a:r>
            <a:r>
              <a:rPr lang="en-US" baseline="30000" dirty="0"/>
              <a:t>th</a:t>
            </a:r>
            <a:endParaRPr lang="en-US" dirty="0"/>
          </a:p>
        </p:txBody>
      </p:sp>
      <p:pic>
        <p:nvPicPr>
          <p:cNvPr id="4" name="Picture 3">
            <a:extLst>
              <a:ext uri="{FF2B5EF4-FFF2-40B4-BE49-F238E27FC236}">
                <a16:creationId xmlns:a16="http://schemas.microsoft.com/office/drawing/2014/main" id="{9BF8BA52-A90B-4387-9F40-8F971E2E7B6E}"/>
              </a:ext>
            </a:extLst>
          </p:cNvPr>
          <p:cNvPicPr>
            <a:picLocks noChangeAspect="1"/>
          </p:cNvPicPr>
          <p:nvPr/>
        </p:nvPicPr>
        <p:blipFill>
          <a:blip r:embed="rId2"/>
          <a:stretch>
            <a:fillRect/>
          </a:stretch>
        </p:blipFill>
        <p:spPr>
          <a:xfrm>
            <a:off x="0" y="1195849"/>
            <a:ext cx="12192000" cy="5662151"/>
          </a:xfrm>
          <a:prstGeom prst="rect">
            <a:avLst/>
          </a:prstGeom>
        </p:spPr>
      </p:pic>
    </p:spTree>
    <p:extLst>
      <p:ext uri="{BB962C8B-B14F-4D97-AF65-F5344CB8AC3E}">
        <p14:creationId xmlns:p14="http://schemas.microsoft.com/office/powerpoint/2010/main" val="42791017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2096-9D6E-4E09-8BEF-C9C62C5AB4A4}"/>
              </a:ext>
            </a:extLst>
          </p:cNvPr>
          <p:cNvSpPr>
            <a:spLocks noGrp="1"/>
          </p:cNvSpPr>
          <p:nvPr>
            <p:ph type="title"/>
          </p:nvPr>
        </p:nvSpPr>
        <p:spPr>
          <a:xfrm>
            <a:off x="1622093" y="486651"/>
            <a:ext cx="8761413" cy="706964"/>
          </a:xfrm>
        </p:spPr>
        <p:txBody>
          <a:bodyPr/>
          <a:lstStyle/>
          <a:p>
            <a:pPr algn="ctr"/>
            <a:r>
              <a:rPr lang="en-US" dirty="0"/>
              <a:t>Middle School</a:t>
            </a:r>
          </a:p>
        </p:txBody>
      </p:sp>
      <p:pic>
        <p:nvPicPr>
          <p:cNvPr id="5" name="Picture 4">
            <a:extLst>
              <a:ext uri="{FF2B5EF4-FFF2-40B4-BE49-F238E27FC236}">
                <a16:creationId xmlns:a16="http://schemas.microsoft.com/office/drawing/2014/main" id="{B51A126C-08CB-4C84-945A-7B9AD0E31FF1}"/>
              </a:ext>
            </a:extLst>
          </p:cNvPr>
          <p:cNvPicPr>
            <a:picLocks noChangeAspect="1"/>
          </p:cNvPicPr>
          <p:nvPr/>
        </p:nvPicPr>
        <p:blipFill>
          <a:blip r:embed="rId2"/>
          <a:stretch>
            <a:fillRect/>
          </a:stretch>
        </p:blipFill>
        <p:spPr>
          <a:xfrm>
            <a:off x="0" y="1972152"/>
            <a:ext cx="12192000" cy="4885848"/>
          </a:xfrm>
          <a:prstGeom prst="rect">
            <a:avLst/>
          </a:prstGeom>
        </p:spPr>
      </p:pic>
    </p:spTree>
    <p:extLst>
      <p:ext uri="{BB962C8B-B14F-4D97-AF65-F5344CB8AC3E}">
        <p14:creationId xmlns:p14="http://schemas.microsoft.com/office/powerpoint/2010/main" val="30799515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2096-9D6E-4E09-8BEF-C9C62C5AB4A4}"/>
              </a:ext>
            </a:extLst>
          </p:cNvPr>
          <p:cNvSpPr>
            <a:spLocks noGrp="1"/>
          </p:cNvSpPr>
          <p:nvPr>
            <p:ph type="title"/>
          </p:nvPr>
        </p:nvSpPr>
        <p:spPr>
          <a:xfrm>
            <a:off x="1622093" y="486651"/>
            <a:ext cx="8761413" cy="706964"/>
          </a:xfrm>
        </p:spPr>
        <p:txBody>
          <a:bodyPr/>
          <a:lstStyle/>
          <a:p>
            <a:pPr algn="ctr"/>
            <a:r>
              <a:rPr lang="en-US" dirty="0"/>
              <a:t>High School</a:t>
            </a:r>
          </a:p>
        </p:txBody>
      </p:sp>
      <p:pic>
        <p:nvPicPr>
          <p:cNvPr id="4" name="Picture 3">
            <a:extLst>
              <a:ext uri="{FF2B5EF4-FFF2-40B4-BE49-F238E27FC236}">
                <a16:creationId xmlns:a16="http://schemas.microsoft.com/office/drawing/2014/main" id="{AF51BD28-BC13-49DF-BC7D-1F2706489206}"/>
              </a:ext>
            </a:extLst>
          </p:cNvPr>
          <p:cNvPicPr>
            <a:picLocks noChangeAspect="1"/>
          </p:cNvPicPr>
          <p:nvPr/>
        </p:nvPicPr>
        <p:blipFill>
          <a:blip r:embed="rId2"/>
          <a:stretch>
            <a:fillRect/>
          </a:stretch>
        </p:blipFill>
        <p:spPr>
          <a:xfrm>
            <a:off x="0" y="1768847"/>
            <a:ext cx="12192000" cy="5089153"/>
          </a:xfrm>
          <a:prstGeom prst="rect">
            <a:avLst/>
          </a:prstGeom>
        </p:spPr>
      </p:pic>
    </p:spTree>
    <p:extLst>
      <p:ext uri="{BB962C8B-B14F-4D97-AF65-F5344CB8AC3E}">
        <p14:creationId xmlns:p14="http://schemas.microsoft.com/office/powerpoint/2010/main" val="34597878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2096-9D6E-4E09-8BEF-C9C62C5AB4A4}"/>
              </a:ext>
            </a:extLst>
          </p:cNvPr>
          <p:cNvSpPr>
            <a:spLocks noGrp="1"/>
          </p:cNvSpPr>
          <p:nvPr>
            <p:ph type="title"/>
          </p:nvPr>
        </p:nvSpPr>
        <p:spPr/>
        <p:txBody>
          <a:bodyPr/>
          <a:lstStyle/>
          <a:p>
            <a:pPr algn="ctr"/>
            <a:r>
              <a:rPr lang="en-US" dirty="0"/>
              <a:t>Elementary/Middle School/High School Regulations</a:t>
            </a:r>
          </a:p>
        </p:txBody>
      </p:sp>
      <p:sp>
        <p:nvSpPr>
          <p:cNvPr id="3" name="TextBox 2">
            <a:extLst>
              <a:ext uri="{FF2B5EF4-FFF2-40B4-BE49-F238E27FC236}">
                <a16:creationId xmlns:a16="http://schemas.microsoft.com/office/drawing/2014/main" id="{85C79A02-A5CC-4B82-A890-C19570D3ADA1}"/>
              </a:ext>
            </a:extLst>
          </p:cNvPr>
          <p:cNvSpPr txBox="1"/>
          <p:nvPr/>
        </p:nvSpPr>
        <p:spPr>
          <a:xfrm>
            <a:off x="408373" y="2142847"/>
            <a:ext cx="10706914" cy="5139869"/>
          </a:xfrm>
          <a:prstGeom prst="rect">
            <a:avLst/>
          </a:prstGeom>
          <a:noFill/>
        </p:spPr>
        <p:txBody>
          <a:bodyPr wrap="square" rtlCol="0">
            <a:spAutoFit/>
          </a:bodyPr>
          <a:lstStyle/>
          <a:p>
            <a:pPr fontAlgn="base"/>
            <a:r>
              <a:rPr lang="en-US" sz="2800" b="1" dirty="0">
                <a:latin typeface="Times New Roman" panose="02020603050405020304" pitchFamily="18" charset="0"/>
                <a:cs typeface="Times New Roman" panose="02020603050405020304" pitchFamily="18" charset="0"/>
              </a:rPr>
              <a:t>Arrival:</a:t>
            </a:r>
          </a:p>
          <a:p>
            <a:pPr marL="457200" indent="-457200" fontAlgn="base">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457200" indent="-457200"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the 20/21 school year, school hours will be </a:t>
            </a:r>
          </a:p>
          <a:p>
            <a:pPr marL="914400" lvl="1" indent="-457200"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Elementary 8:00 am – 2:30 pm</a:t>
            </a:r>
          </a:p>
          <a:p>
            <a:pPr marL="914400" lvl="1" indent="-457200"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MS/HS 7:40 am – 2:30 pm</a:t>
            </a:r>
          </a:p>
          <a:p>
            <a:pPr marL="457200" indent="-457200" fontAlgn="base">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457200" indent="-457200"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Students will proceed directly to their first period class upon arrival until the school day begins at 7:40 am.  </a:t>
            </a:r>
          </a:p>
          <a:p>
            <a:pPr marL="914400" lvl="1" indent="-457200"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students arrive they will enter through an assigned gate based on their grade level. </a:t>
            </a:r>
          </a:p>
          <a:p>
            <a:pPr lvl="1" fontAlgn="base"/>
            <a:endParaRPr lang="en-US" sz="2400" dirty="0">
              <a:latin typeface="Times New Roman" panose="02020603050405020304" pitchFamily="18" charset="0"/>
              <a:cs typeface="Times New Roman" panose="02020603050405020304" pitchFamily="18" charset="0"/>
            </a:endParaRPr>
          </a:p>
          <a:p>
            <a:pPr marL="457200" indent="-457200"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Gates will open at 7:10 am.</a:t>
            </a:r>
          </a:p>
          <a:p>
            <a:pPr fontAlgn="base"/>
            <a:endParaRPr lang="en-US" dirty="0"/>
          </a:p>
          <a:p>
            <a:pPr fontAlgn="base"/>
            <a:endParaRPr lang="en-US" dirty="0"/>
          </a:p>
        </p:txBody>
      </p:sp>
    </p:spTree>
    <p:extLst>
      <p:ext uri="{BB962C8B-B14F-4D97-AF65-F5344CB8AC3E}">
        <p14:creationId xmlns:p14="http://schemas.microsoft.com/office/powerpoint/2010/main" val="19307879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2096-9D6E-4E09-8BEF-C9C62C5AB4A4}"/>
              </a:ext>
            </a:extLst>
          </p:cNvPr>
          <p:cNvSpPr>
            <a:spLocks noGrp="1"/>
          </p:cNvSpPr>
          <p:nvPr>
            <p:ph type="title"/>
          </p:nvPr>
        </p:nvSpPr>
        <p:spPr/>
        <p:txBody>
          <a:bodyPr/>
          <a:lstStyle/>
          <a:p>
            <a:pPr algn="ctr"/>
            <a:r>
              <a:rPr lang="en-US" dirty="0"/>
              <a:t>Elementary/Middle School/High School Regulations</a:t>
            </a:r>
          </a:p>
        </p:txBody>
      </p:sp>
      <p:sp>
        <p:nvSpPr>
          <p:cNvPr id="3" name="TextBox 2">
            <a:extLst>
              <a:ext uri="{FF2B5EF4-FFF2-40B4-BE49-F238E27FC236}">
                <a16:creationId xmlns:a16="http://schemas.microsoft.com/office/drawing/2014/main" id="{85C79A02-A5CC-4B82-A890-C19570D3ADA1}"/>
              </a:ext>
            </a:extLst>
          </p:cNvPr>
          <p:cNvSpPr txBox="1"/>
          <p:nvPr/>
        </p:nvSpPr>
        <p:spPr>
          <a:xfrm>
            <a:off x="585482" y="2775789"/>
            <a:ext cx="10698480" cy="2677656"/>
          </a:xfrm>
          <a:prstGeom prst="rect">
            <a:avLst/>
          </a:prstGeom>
          <a:noFill/>
        </p:spPr>
        <p:txBody>
          <a:bodyPr wrap="square" rtlCol="0">
            <a:spAutoFit/>
          </a:bodyPr>
          <a:lstStyle/>
          <a:p>
            <a:pPr marL="285750" indent="-285750" fontAlgn="base">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Walkers will be allowed to enter the campus at their designated time and should arrive no earlier, please plan accordingly.</a:t>
            </a:r>
          </a:p>
          <a:p>
            <a:pPr marL="285750" indent="-285750" fontAlgn="base">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Students who are dropped off must wait in a vehicle until the gates open at 7:10 or later to allow for social distancing.</a:t>
            </a:r>
          </a:p>
          <a:p>
            <a:pPr fontAlgn="base"/>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55753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2096-9D6E-4E09-8BEF-C9C62C5AB4A4}"/>
              </a:ext>
            </a:extLst>
          </p:cNvPr>
          <p:cNvSpPr>
            <a:spLocks noGrp="1"/>
          </p:cNvSpPr>
          <p:nvPr>
            <p:ph type="title"/>
          </p:nvPr>
        </p:nvSpPr>
        <p:spPr>
          <a:xfrm>
            <a:off x="1154954" y="973668"/>
            <a:ext cx="9569368" cy="706964"/>
          </a:xfrm>
        </p:spPr>
        <p:txBody>
          <a:bodyPr/>
          <a:lstStyle/>
          <a:p>
            <a:pPr algn="ctr"/>
            <a:r>
              <a:rPr lang="en-US" dirty="0"/>
              <a:t>Elementary/Middle School/High School Regulations</a:t>
            </a:r>
          </a:p>
        </p:txBody>
      </p:sp>
      <p:sp>
        <p:nvSpPr>
          <p:cNvPr id="3" name="TextBox 2">
            <a:extLst>
              <a:ext uri="{FF2B5EF4-FFF2-40B4-BE49-F238E27FC236}">
                <a16:creationId xmlns:a16="http://schemas.microsoft.com/office/drawing/2014/main" id="{85C79A02-A5CC-4B82-A890-C19570D3ADA1}"/>
              </a:ext>
            </a:extLst>
          </p:cNvPr>
          <p:cNvSpPr txBox="1"/>
          <p:nvPr/>
        </p:nvSpPr>
        <p:spPr>
          <a:xfrm>
            <a:off x="541867" y="2391833"/>
            <a:ext cx="10750973" cy="4524315"/>
          </a:xfrm>
          <a:prstGeom prst="rect">
            <a:avLst/>
          </a:prstGeom>
          <a:noFill/>
        </p:spPr>
        <p:txBody>
          <a:bodyPr wrap="square" rtlCol="0">
            <a:spAutoFit/>
          </a:bodyPr>
          <a:lstStyle/>
          <a:p>
            <a:pPr fontAlgn="base"/>
            <a:r>
              <a:rPr lang="en-US" b="1" dirty="0">
                <a:latin typeface="Times New Roman" panose="02020603050405020304" pitchFamily="18" charset="0"/>
                <a:cs typeface="Times New Roman" panose="02020603050405020304" pitchFamily="18" charset="0"/>
              </a:rPr>
              <a:t>In the Classroom:</a:t>
            </a:r>
          </a:p>
          <a:p>
            <a:pPr marL="285750" indent="-285750" fontAlgn="base">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Desks will be arranged in rows.</a:t>
            </a:r>
          </a:p>
          <a:p>
            <a:pPr fontAlgn="base"/>
            <a:endParaRPr lang="en-US" dirty="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Backpacks will stay with students in the classroom to reduce travel within the room.</a:t>
            </a:r>
          </a:p>
          <a:p>
            <a:pPr fontAlgn="base"/>
            <a:endParaRPr lang="en-US" dirty="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Hand sanitizers will be provided in all classrooms. </a:t>
            </a:r>
          </a:p>
          <a:p>
            <a:pPr marL="742950" lvl="1" indent="-285750" fontAlgn="base">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Students will use hand sanitizer as often as possible. </a:t>
            </a:r>
          </a:p>
          <a:p>
            <a:pPr marL="742950" lvl="1" indent="-285750" fontAlgn="base">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When feasible, students will be encouraged to wash hands in classrooms with available sinks.</a:t>
            </a:r>
          </a:p>
          <a:p>
            <a:pPr lvl="1" fontAlgn="base"/>
            <a:endParaRPr lang="en-US" dirty="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Desks will be sanitized regularly.</a:t>
            </a:r>
          </a:p>
          <a:p>
            <a:pPr fontAlgn="base"/>
            <a:endParaRPr lang="en-US" dirty="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Students will be given a supply list and will be required to bring their individual supplies everyday.  </a:t>
            </a:r>
          </a:p>
          <a:p>
            <a:pPr marL="742950" lvl="1" indent="-285750" fontAlgn="base">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Shared supplies will not be permitted.</a:t>
            </a:r>
          </a:p>
          <a:p>
            <a:pPr fontAlgn="base"/>
            <a:r>
              <a:rPr lang="en-US" dirty="0"/>
              <a:t> </a:t>
            </a:r>
          </a:p>
          <a:p>
            <a:pPr fontAlgn="base"/>
            <a:endParaRPr lang="en-US" dirty="0"/>
          </a:p>
        </p:txBody>
      </p:sp>
    </p:spTree>
    <p:extLst>
      <p:ext uri="{BB962C8B-B14F-4D97-AF65-F5344CB8AC3E}">
        <p14:creationId xmlns:p14="http://schemas.microsoft.com/office/powerpoint/2010/main" val="41933919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2096-9D6E-4E09-8BEF-C9C62C5AB4A4}"/>
              </a:ext>
            </a:extLst>
          </p:cNvPr>
          <p:cNvSpPr>
            <a:spLocks noGrp="1"/>
          </p:cNvSpPr>
          <p:nvPr>
            <p:ph type="title"/>
          </p:nvPr>
        </p:nvSpPr>
        <p:spPr>
          <a:xfrm>
            <a:off x="1154954" y="973668"/>
            <a:ext cx="9688637" cy="706964"/>
          </a:xfrm>
        </p:spPr>
        <p:txBody>
          <a:bodyPr/>
          <a:lstStyle/>
          <a:p>
            <a:pPr algn="ctr"/>
            <a:r>
              <a:rPr lang="en-US" dirty="0"/>
              <a:t>Elementary/Middle School/High School Regulations</a:t>
            </a:r>
          </a:p>
        </p:txBody>
      </p:sp>
      <p:sp>
        <p:nvSpPr>
          <p:cNvPr id="3" name="TextBox 2">
            <a:extLst>
              <a:ext uri="{FF2B5EF4-FFF2-40B4-BE49-F238E27FC236}">
                <a16:creationId xmlns:a16="http://schemas.microsoft.com/office/drawing/2014/main" id="{85C79A02-A5CC-4B82-A890-C19570D3ADA1}"/>
              </a:ext>
            </a:extLst>
          </p:cNvPr>
          <p:cNvSpPr txBox="1"/>
          <p:nvPr/>
        </p:nvSpPr>
        <p:spPr>
          <a:xfrm>
            <a:off x="594360" y="2400300"/>
            <a:ext cx="10698480" cy="3139321"/>
          </a:xfrm>
          <a:prstGeom prst="rect">
            <a:avLst/>
          </a:prstGeom>
          <a:noFill/>
        </p:spPr>
        <p:txBody>
          <a:bodyPr wrap="square" rtlCol="0">
            <a:spAutoFit/>
          </a:bodyPr>
          <a:lstStyle/>
          <a:p>
            <a:pPr fontAlgn="base"/>
            <a:r>
              <a:rPr lang="en-US" dirty="0"/>
              <a:t> </a:t>
            </a:r>
            <a:endParaRPr lang="en-US" dirty="0">
              <a:latin typeface="Times New Roman" panose="02020603050405020304" pitchFamily="18" charset="0"/>
              <a:cs typeface="Times New Roman" panose="02020603050405020304" pitchFamily="18" charset="0"/>
            </a:endParaRPr>
          </a:p>
          <a:p>
            <a:pPr fontAlgn="base"/>
            <a:r>
              <a:rPr lang="en-US" b="1" dirty="0">
                <a:latin typeface="Times New Roman" panose="02020603050405020304" pitchFamily="18" charset="0"/>
                <a:cs typeface="Times New Roman" panose="02020603050405020304" pitchFamily="18" charset="0"/>
              </a:rPr>
              <a:t>Walkways and Transitions:</a:t>
            </a:r>
          </a:p>
          <a:p>
            <a:pPr marL="285750" indent="-285750" fontAlgn="base">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walkways students will follow a counter-clockwise direction flow. </a:t>
            </a:r>
          </a:p>
          <a:p>
            <a:pPr marL="285750" indent="-285750" fontAlgn="base">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Large arrows and/or signage will be displayed for communication.</a:t>
            </a:r>
          </a:p>
          <a:p>
            <a:pPr marL="285750" indent="-285750" fontAlgn="base">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Students will not line up or congregate outside of classrooms.</a:t>
            </a:r>
          </a:p>
          <a:p>
            <a:pPr marL="285750" indent="-285750" fontAlgn="base">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Non-teaching staff will supervise students on restrooms breaks and walkway procedures.</a:t>
            </a:r>
          </a:p>
          <a:p>
            <a:pPr fontAlgn="base"/>
            <a:endParaRPr lang="en-US" dirty="0"/>
          </a:p>
        </p:txBody>
      </p:sp>
    </p:spTree>
    <p:extLst>
      <p:ext uri="{BB962C8B-B14F-4D97-AF65-F5344CB8AC3E}">
        <p14:creationId xmlns:p14="http://schemas.microsoft.com/office/powerpoint/2010/main" val="1020340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F4875-2936-47AD-A731-92F218C473A8}"/>
              </a:ext>
            </a:extLst>
          </p:cNvPr>
          <p:cNvSpPr>
            <a:spLocks noGrp="1"/>
          </p:cNvSpPr>
          <p:nvPr>
            <p:ph type="title"/>
          </p:nvPr>
        </p:nvSpPr>
        <p:spPr>
          <a:xfrm>
            <a:off x="585926" y="692459"/>
            <a:ext cx="10271464" cy="1384916"/>
          </a:xfrm>
        </p:spPr>
        <p:txBody>
          <a:bodyPr/>
          <a:lstStyle/>
          <a:p>
            <a:pPr algn="ctr"/>
            <a:r>
              <a:rPr lang="en-US" dirty="0"/>
              <a:t>Omega Alpha Academy: </a:t>
            </a:r>
            <a:br>
              <a:rPr lang="en-US" dirty="0"/>
            </a:br>
            <a:r>
              <a:rPr lang="en-US" dirty="0"/>
              <a:t>Welcome Back</a:t>
            </a:r>
          </a:p>
        </p:txBody>
      </p:sp>
      <p:sp>
        <p:nvSpPr>
          <p:cNvPr id="3" name="TextBox 2">
            <a:extLst>
              <a:ext uri="{FF2B5EF4-FFF2-40B4-BE49-F238E27FC236}">
                <a16:creationId xmlns:a16="http://schemas.microsoft.com/office/drawing/2014/main" id="{AE5F4F49-8439-4AF2-B71B-FDFD3DDA991C}"/>
              </a:ext>
            </a:extLst>
          </p:cNvPr>
          <p:cNvSpPr txBox="1"/>
          <p:nvPr/>
        </p:nvSpPr>
        <p:spPr>
          <a:xfrm>
            <a:off x="370223" y="3527866"/>
            <a:ext cx="77037" cy="376942"/>
          </a:xfrm>
          <a:prstGeom prst="rect">
            <a:avLst/>
          </a:prstGeom>
          <a:noFill/>
        </p:spPr>
        <p:txBody>
          <a:bodyPr wrap="square" rtlCol="0">
            <a:spAutoFit/>
          </a:bodyPr>
          <a:lstStyle/>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7170" name="Picture 2" descr="Healthy@school guidance issued for upcoming school year — and, yes ...">
            <a:extLst>
              <a:ext uri="{FF2B5EF4-FFF2-40B4-BE49-F238E27FC236}">
                <a16:creationId xmlns:a16="http://schemas.microsoft.com/office/drawing/2014/main" id="{4F5036CA-05C7-40A4-B80D-580E21CC9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392" y="3049920"/>
            <a:ext cx="8499230" cy="3115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709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2096-9D6E-4E09-8BEF-C9C62C5AB4A4}"/>
              </a:ext>
            </a:extLst>
          </p:cNvPr>
          <p:cNvSpPr>
            <a:spLocks noGrp="1"/>
          </p:cNvSpPr>
          <p:nvPr>
            <p:ph type="title"/>
          </p:nvPr>
        </p:nvSpPr>
        <p:spPr>
          <a:xfrm>
            <a:off x="1154954" y="973668"/>
            <a:ext cx="9453779" cy="706964"/>
          </a:xfrm>
        </p:spPr>
        <p:txBody>
          <a:bodyPr/>
          <a:lstStyle/>
          <a:p>
            <a:pPr algn="ctr"/>
            <a:r>
              <a:rPr lang="en-US" dirty="0"/>
              <a:t>Elementary/Middle School/High School Regulations</a:t>
            </a:r>
          </a:p>
        </p:txBody>
      </p:sp>
      <p:sp>
        <p:nvSpPr>
          <p:cNvPr id="3" name="TextBox 2">
            <a:extLst>
              <a:ext uri="{FF2B5EF4-FFF2-40B4-BE49-F238E27FC236}">
                <a16:creationId xmlns:a16="http://schemas.microsoft.com/office/drawing/2014/main" id="{85C79A02-A5CC-4B82-A890-C19570D3ADA1}"/>
              </a:ext>
            </a:extLst>
          </p:cNvPr>
          <p:cNvSpPr txBox="1"/>
          <p:nvPr/>
        </p:nvSpPr>
        <p:spPr>
          <a:xfrm>
            <a:off x="425026" y="2078567"/>
            <a:ext cx="10979573" cy="4585871"/>
          </a:xfrm>
          <a:prstGeom prst="rect">
            <a:avLst/>
          </a:prstGeom>
          <a:noFill/>
        </p:spPr>
        <p:txBody>
          <a:bodyPr wrap="square" rtlCol="0">
            <a:spAutoFit/>
          </a:bodyPr>
          <a:lstStyle/>
          <a:p>
            <a:pPr fontAlgn="base"/>
            <a:r>
              <a:rPr lang="en-US" sz="20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fontAlgn="base"/>
            <a:r>
              <a:rPr lang="en-US" sz="2800" b="1" dirty="0">
                <a:latin typeface="Times New Roman" panose="02020603050405020304" pitchFamily="18" charset="0"/>
                <a:cs typeface="Times New Roman" panose="02020603050405020304" pitchFamily="18" charset="0"/>
              </a:rPr>
              <a:t>Lunches:</a:t>
            </a:r>
          </a:p>
          <a:p>
            <a:pPr marL="342900" indent="-342900" fontAlgn="base">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indent="-342900"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Students will attend lunch by grade level.</a:t>
            </a:r>
          </a:p>
          <a:p>
            <a:pPr fontAlgn="base"/>
            <a:endParaRPr lang="en-US" sz="2400" dirty="0">
              <a:latin typeface="Times New Roman" panose="02020603050405020304" pitchFamily="18" charset="0"/>
              <a:cs typeface="Times New Roman" panose="02020603050405020304" pitchFamily="18" charset="0"/>
            </a:endParaRPr>
          </a:p>
          <a:p>
            <a:pPr marL="342900" indent="-342900"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Students will eat lunch inside their classroom.</a:t>
            </a:r>
          </a:p>
          <a:p>
            <a:pPr fontAlgn="base"/>
            <a:endParaRPr lang="en-US" sz="2400" dirty="0">
              <a:latin typeface="Times New Roman" panose="02020603050405020304" pitchFamily="18" charset="0"/>
              <a:cs typeface="Times New Roman" panose="02020603050405020304" pitchFamily="18" charset="0"/>
            </a:endParaRPr>
          </a:p>
          <a:p>
            <a:pPr marL="342900" indent="-342900"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Identification card scanners will be utilized.</a:t>
            </a:r>
          </a:p>
          <a:p>
            <a:pPr fontAlgn="base"/>
            <a:endParaRPr lang="en-US" sz="2400" dirty="0">
              <a:latin typeface="Times New Roman" panose="02020603050405020304" pitchFamily="18" charset="0"/>
              <a:cs typeface="Times New Roman" panose="02020603050405020304" pitchFamily="18" charset="0"/>
            </a:endParaRPr>
          </a:p>
          <a:p>
            <a:pPr marL="342900" indent="-342900"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Cafeteria staff will bring students lunches to their respective classrooms. </a:t>
            </a:r>
          </a:p>
          <a:p>
            <a:pPr fontAlgn="base"/>
            <a:endParaRPr lang="en-US" sz="2400" dirty="0">
              <a:latin typeface="Times New Roman" panose="02020603050405020304" pitchFamily="18" charset="0"/>
              <a:cs typeface="Times New Roman" panose="02020603050405020304" pitchFamily="18" charset="0"/>
            </a:endParaRPr>
          </a:p>
          <a:p>
            <a:pPr marL="342900" indent="-342900"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Students will have 20 minutes to eat.</a:t>
            </a:r>
            <a:endParaRPr lang="en-US" sz="2400" dirty="0"/>
          </a:p>
        </p:txBody>
      </p:sp>
    </p:spTree>
    <p:extLst>
      <p:ext uri="{BB962C8B-B14F-4D97-AF65-F5344CB8AC3E}">
        <p14:creationId xmlns:p14="http://schemas.microsoft.com/office/powerpoint/2010/main" val="32127501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2096-9D6E-4E09-8BEF-C9C62C5AB4A4}"/>
              </a:ext>
            </a:extLst>
          </p:cNvPr>
          <p:cNvSpPr>
            <a:spLocks noGrp="1"/>
          </p:cNvSpPr>
          <p:nvPr>
            <p:ph type="title"/>
          </p:nvPr>
        </p:nvSpPr>
        <p:spPr>
          <a:xfrm>
            <a:off x="1154954" y="973668"/>
            <a:ext cx="9614646" cy="706964"/>
          </a:xfrm>
        </p:spPr>
        <p:txBody>
          <a:bodyPr/>
          <a:lstStyle/>
          <a:p>
            <a:pPr algn="ctr"/>
            <a:r>
              <a:rPr lang="en-US" dirty="0"/>
              <a:t>Middle School/High School Regulations</a:t>
            </a:r>
          </a:p>
        </p:txBody>
      </p:sp>
      <p:sp>
        <p:nvSpPr>
          <p:cNvPr id="3" name="TextBox 2">
            <a:extLst>
              <a:ext uri="{FF2B5EF4-FFF2-40B4-BE49-F238E27FC236}">
                <a16:creationId xmlns:a16="http://schemas.microsoft.com/office/drawing/2014/main" id="{85C79A02-A5CC-4B82-A890-C19570D3ADA1}"/>
              </a:ext>
            </a:extLst>
          </p:cNvPr>
          <p:cNvSpPr txBox="1"/>
          <p:nvPr/>
        </p:nvSpPr>
        <p:spPr>
          <a:xfrm>
            <a:off x="594360" y="2400300"/>
            <a:ext cx="10698480" cy="3970318"/>
          </a:xfrm>
          <a:prstGeom prst="rect">
            <a:avLst/>
          </a:prstGeom>
          <a:noFill/>
        </p:spPr>
        <p:txBody>
          <a:bodyPr wrap="square" rtlCol="0">
            <a:spAutoFit/>
          </a:bodyPr>
          <a:lstStyle/>
          <a:p>
            <a:pPr fontAlgn="base"/>
            <a:r>
              <a:rPr lang="en-US" sz="2400" b="1" dirty="0">
                <a:latin typeface="Times New Roman" panose="02020603050405020304" pitchFamily="18" charset="0"/>
                <a:cs typeface="Times New Roman" panose="02020603050405020304" pitchFamily="18" charset="0"/>
              </a:rPr>
              <a:t>Specials:</a:t>
            </a:r>
          </a:p>
          <a:p>
            <a:pPr fontAlgn="base"/>
            <a:endParaRPr lang="en-US" sz="2400" dirty="0">
              <a:latin typeface="Times New Roman" panose="02020603050405020304" pitchFamily="18" charset="0"/>
              <a:cs typeface="Times New Roman" panose="02020603050405020304" pitchFamily="18" charset="0"/>
            </a:endParaRPr>
          </a:p>
          <a:p>
            <a:pPr fontAlgn="base"/>
            <a:r>
              <a:rPr lang="en-US" sz="2400" dirty="0">
                <a:latin typeface="Times New Roman" panose="02020603050405020304" pitchFamily="18" charset="0"/>
                <a:cs typeface="Times New Roman" panose="02020603050405020304" pitchFamily="18" charset="0"/>
              </a:rPr>
              <a:t>Physical Education</a:t>
            </a:r>
          </a:p>
          <a:p>
            <a:pPr marL="342900" indent="-342900"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Students will not be dressing out or using shared equipment.  </a:t>
            </a:r>
          </a:p>
          <a:p>
            <a:pPr fontAlgn="base"/>
            <a:endParaRPr lang="en-US" sz="2400" dirty="0">
              <a:latin typeface="Times New Roman" panose="02020603050405020304" pitchFamily="18" charset="0"/>
              <a:cs typeface="Times New Roman" panose="02020603050405020304" pitchFamily="18" charset="0"/>
            </a:endParaRPr>
          </a:p>
          <a:p>
            <a:pPr fontAlgn="base"/>
            <a:r>
              <a:rPr lang="en-US" sz="2400" dirty="0">
                <a:latin typeface="Times New Roman" panose="02020603050405020304" pitchFamily="18" charset="0"/>
                <a:cs typeface="Times New Roman" panose="02020603050405020304" pitchFamily="18" charset="0"/>
              </a:rPr>
              <a:t>STEM </a:t>
            </a:r>
          </a:p>
          <a:p>
            <a:pPr marL="457200" indent="-457200"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Sharing of student supplies will be limited.  Any resources that must be shared will be sanitized between any student use.</a:t>
            </a:r>
          </a:p>
          <a:p>
            <a:pPr fontAlgn="base"/>
            <a:r>
              <a:rPr lang="en-US" dirty="0"/>
              <a:t> </a:t>
            </a:r>
          </a:p>
          <a:p>
            <a:pPr fontAlgn="base"/>
            <a:r>
              <a:rPr lang="en-US" dirty="0"/>
              <a:t> </a:t>
            </a:r>
          </a:p>
          <a:p>
            <a:pPr fontAlgn="base"/>
            <a:endParaRPr lang="en-US" dirty="0"/>
          </a:p>
        </p:txBody>
      </p:sp>
    </p:spTree>
    <p:extLst>
      <p:ext uri="{BB962C8B-B14F-4D97-AF65-F5344CB8AC3E}">
        <p14:creationId xmlns:p14="http://schemas.microsoft.com/office/powerpoint/2010/main" val="35389627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9B29-6062-44E2-B0EB-C7986FD8C617}"/>
              </a:ext>
            </a:extLst>
          </p:cNvPr>
          <p:cNvSpPr>
            <a:spLocks noGrp="1"/>
          </p:cNvSpPr>
          <p:nvPr>
            <p:ph type="title"/>
          </p:nvPr>
        </p:nvSpPr>
        <p:spPr/>
        <p:txBody>
          <a:bodyPr/>
          <a:lstStyle/>
          <a:p>
            <a:pPr algn="ctr"/>
            <a:r>
              <a:rPr lang="en-US" sz="5400" dirty="0">
                <a:latin typeface="Times New Roman" panose="02020603050405020304" pitchFamily="18" charset="0"/>
                <a:cs typeface="Times New Roman" panose="02020603050405020304" pitchFamily="18" charset="0"/>
              </a:rPr>
              <a:t>Physical Distancing</a:t>
            </a:r>
          </a:p>
        </p:txBody>
      </p:sp>
      <p:sp>
        <p:nvSpPr>
          <p:cNvPr id="3" name="Text Placeholder 2">
            <a:extLst>
              <a:ext uri="{FF2B5EF4-FFF2-40B4-BE49-F238E27FC236}">
                <a16:creationId xmlns:a16="http://schemas.microsoft.com/office/drawing/2014/main" id="{85B95DF6-5A6D-47F5-8E40-A3FCC95BFCFD}"/>
              </a:ext>
            </a:extLst>
          </p:cNvPr>
          <p:cNvSpPr>
            <a:spLocks noGrp="1"/>
          </p:cNvSpPr>
          <p:nvPr>
            <p:ph type="body" sz="half" idx="2"/>
          </p:nvPr>
        </p:nvSpPr>
        <p:spPr>
          <a:xfrm>
            <a:off x="228600" y="3543300"/>
            <a:ext cx="11170920" cy="3048000"/>
          </a:xfrm>
        </p:spPr>
        <p:txBody>
          <a:bodyPr>
            <a:normAutofit/>
          </a:bodyPr>
          <a:lstStyle/>
          <a:p>
            <a:pPr marL="285750" indent="-285750" algn="ct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Physical Distancing Limiting the physical interactions of students is one way to mitigate exposure to infectious disease.</a:t>
            </a:r>
          </a:p>
          <a:p>
            <a:pPr algn="ctr"/>
            <a:r>
              <a:rPr lang="en-US" sz="3200" dirty="0">
                <a:latin typeface="Times New Roman" panose="02020603050405020304" pitchFamily="18" charset="0"/>
                <a:cs typeface="Times New Roman" panose="02020603050405020304" pitchFamily="18" charset="0"/>
              </a:rPr>
              <a:t> </a:t>
            </a:r>
          </a:p>
          <a:p>
            <a:pPr marL="285750" indent="-285750" algn="ct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LEAs should consider their ability to physically distance students to the extent possible. </a:t>
            </a:r>
          </a:p>
        </p:txBody>
      </p:sp>
    </p:spTree>
    <p:extLst>
      <p:ext uri="{BB962C8B-B14F-4D97-AF65-F5344CB8AC3E}">
        <p14:creationId xmlns:p14="http://schemas.microsoft.com/office/powerpoint/2010/main" val="21013321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9B29-6062-44E2-B0EB-C7986FD8C617}"/>
              </a:ext>
            </a:extLst>
          </p:cNvPr>
          <p:cNvSpPr>
            <a:spLocks noGrp="1"/>
          </p:cNvSpPr>
          <p:nvPr>
            <p:ph type="title"/>
          </p:nvPr>
        </p:nvSpPr>
        <p:spPr/>
        <p:txBody>
          <a:bodyPr/>
          <a:lstStyle/>
          <a:p>
            <a:pPr algn="ctr"/>
            <a:r>
              <a:rPr lang="en-US" sz="5400" dirty="0">
                <a:latin typeface="Times New Roman" panose="02020603050405020304" pitchFamily="18" charset="0"/>
                <a:cs typeface="Times New Roman" panose="02020603050405020304" pitchFamily="18" charset="0"/>
              </a:rPr>
              <a:t>Modified Layouts</a:t>
            </a:r>
          </a:p>
        </p:txBody>
      </p:sp>
      <p:sp>
        <p:nvSpPr>
          <p:cNvPr id="3" name="Text Placeholder 2">
            <a:extLst>
              <a:ext uri="{FF2B5EF4-FFF2-40B4-BE49-F238E27FC236}">
                <a16:creationId xmlns:a16="http://schemas.microsoft.com/office/drawing/2014/main" id="{85B95DF6-5A6D-47F5-8E40-A3FCC95BFCFD}"/>
              </a:ext>
            </a:extLst>
          </p:cNvPr>
          <p:cNvSpPr>
            <a:spLocks noGrp="1"/>
          </p:cNvSpPr>
          <p:nvPr>
            <p:ph type="body" sz="half" idx="2"/>
          </p:nvPr>
        </p:nvSpPr>
        <p:spPr>
          <a:xfrm>
            <a:off x="622250" y="3429000"/>
            <a:ext cx="10812780" cy="3048000"/>
          </a:xfrm>
        </p:spPr>
        <p:txBody>
          <a:bodyPr>
            <a:noAutofit/>
          </a:bodyPr>
          <a:lstStyle/>
          <a:p>
            <a:r>
              <a:rPr lang="en-US" sz="2000" dirty="0">
                <a:latin typeface="Times New Roman" panose="02020603050405020304" pitchFamily="18" charset="0"/>
                <a:cs typeface="Times New Roman" panose="02020603050405020304" pitchFamily="18" charset="0"/>
              </a:rPr>
              <a:t>• Space seating/desks to allow for physical distancing (at least six feet apart when feasible).</a:t>
            </a:r>
          </a:p>
          <a:p>
            <a:r>
              <a:rPr lang="en-US" sz="2000" dirty="0">
                <a:latin typeface="Times New Roman" panose="02020603050405020304" pitchFamily="18" charset="0"/>
                <a:cs typeface="Times New Roman" panose="02020603050405020304" pitchFamily="18" charset="0"/>
              </a:rPr>
              <a:t>• Assigned seating to help track virus spread if a student/staff tests positive for COVID-19. </a:t>
            </a:r>
          </a:p>
          <a:p>
            <a:r>
              <a:rPr lang="en-US" sz="2000" dirty="0">
                <a:latin typeface="Times New Roman" panose="02020603050405020304" pitchFamily="18" charset="0"/>
                <a:cs typeface="Times New Roman" panose="02020603050405020304" pitchFamily="18" charset="0"/>
              </a:rPr>
              <a:t>• Turn desks to face in the same direction (rather than facing each other), or have students sit on only one side of tables, spaced apart. </a:t>
            </a:r>
          </a:p>
          <a:p>
            <a:r>
              <a:rPr lang="en-US" sz="2000" dirty="0">
                <a:latin typeface="Times New Roman" panose="02020603050405020304" pitchFamily="18" charset="0"/>
                <a:cs typeface="Times New Roman" panose="02020603050405020304" pitchFamily="18" charset="0"/>
              </a:rPr>
              <a:t>• Create distance between children on school buses</a:t>
            </a:r>
          </a:p>
          <a:p>
            <a:r>
              <a:rPr lang="en-US"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899918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9B29-6062-44E2-B0EB-C7986FD8C617}"/>
              </a:ext>
            </a:extLst>
          </p:cNvPr>
          <p:cNvSpPr>
            <a:spLocks noGrp="1"/>
          </p:cNvSpPr>
          <p:nvPr>
            <p:ph type="title"/>
          </p:nvPr>
        </p:nvSpPr>
        <p:spPr/>
        <p:txBody>
          <a:bodyPr/>
          <a:lstStyle/>
          <a:p>
            <a:pPr algn="ctr"/>
            <a:r>
              <a:rPr lang="en-US" sz="5400" dirty="0">
                <a:latin typeface="Times New Roman" panose="02020603050405020304" pitchFamily="18" charset="0"/>
                <a:cs typeface="Times New Roman" panose="02020603050405020304" pitchFamily="18" charset="0"/>
              </a:rPr>
              <a:t>Modified Layouts</a:t>
            </a:r>
          </a:p>
        </p:txBody>
      </p:sp>
      <p:sp>
        <p:nvSpPr>
          <p:cNvPr id="3" name="Text Placeholder 2">
            <a:extLst>
              <a:ext uri="{FF2B5EF4-FFF2-40B4-BE49-F238E27FC236}">
                <a16:creationId xmlns:a16="http://schemas.microsoft.com/office/drawing/2014/main" id="{85B95DF6-5A6D-47F5-8E40-A3FCC95BFCFD}"/>
              </a:ext>
            </a:extLst>
          </p:cNvPr>
          <p:cNvSpPr>
            <a:spLocks noGrp="1"/>
          </p:cNvSpPr>
          <p:nvPr>
            <p:ph type="body" sz="half" idx="2"/>
          </p:nvPr>
        </p:nvSpPr>
        <p:spPr>
          <a:xfrm>
            <a:off x="622250" y="3429000"/>
            <a:ext cx="10812780" cy="3048000"/>
          </a:xfrm>
        </p:spPr>
        <p:txBody>
          <a:bodyPr>
            <a:noAutofit/>
          </a:bodyPr>
          <a:lstStyle/>
          <a:p>
            <a:r>
              <a:rPr lang="en-US" dirty="0">
                <a:latin typeface="Times New Roman" panose="02020603050405020304" pitchFamily="18" charset="0"/>
                <a:cs typeface="Times New Roman" panose="02020603050405020304" pitchFamily="18" charset="0"/>
              </a:rPr>
              <a:t>• Physical barriers </a:t>
            </a:r>
          </a:p>
          <a:p>
            <a:r>
              <a:rPr lang="en-US" dirty="0">
                <a:latin typeface="Times New Roman" panose="02020603050405020304" pitchFamily="18" charset="0"/>
                <a:cs typeface="Times New Roman" panose="02020603050405020304" pitchFamily="18" charset="0"/>
              </a:rPr>
              <a:t>	o Install physical barriers, such as sneeze guards and partitions, particularly in areas where it is difficult for individuals to remain at least six feet apart (i.e., reception desks).</a:t>
            </a:r>
          </a:p>
          <a:p>
            <a:r>
              <a:rPr lang="en-US" dirty="0">
                <a:latin typeface="Times New Roman" panose="02020603050405020304" pitchFamily="18" charset="0"/>
                <a:cs typeface="Times New Roman" panose="02020603050405020304" pitchFamily="18" charset="0"/>
              </a:rPr>
              <a:t> 	o Provide physical guides, such as tape on floors or sidewalks and signs on walls, to ensure that staff and 	children remain at least six feet apart in lines and at other times (i.e., guides for creating “one way routes” in 	hallways). </a:t>
            </a:r>
          </a:p>
          <a:p>
            <a:r>
              <a:rPr lang="en-US" dirty="0">
                <a:latin typeface="Times New Roman" panose="02020603050405020304" pitchFamily="18" charset="0"/>
                <a:cs typeface="Times New Roman" panose="02020603050405020304" pitchFamily="18" charset="0"/>
              </a:rPr>
              <a:t>	o Modified layouts should consider preschool center-based designs into consideration, where appropriate.</a:t>
            </a:r>
          </a:p>
          <a:p>
            <a:r>
              <a:rPr lang="en-US"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655611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9B29-6062-44E2-B0EB-C7986FD8C617}"/>
              </a:ext>
            </a:extLst>
          </p:cNvPr>
          <p:cNvSpPr>
            <a:spLocks noGrp="1"/>
          </p:cNvSpPr>
          <p:nvPr>
            <p:ph type="title"/>
          </p:nvPr>
        </p:nvSpPr>
        <p:spPr/>
        <p:txBody>
          <a:bodyPr/>
          <a:lstStyle/>
          <a:p>
            <a:pPr algn="ctr"/>
            <a:r>
              <a:rPr lang="en-US" sz="5400" dirty="0">
                <a:latin typeface="Times New Roman" panose="02020603050405020304" pitchFamily="18" charset="0"/>
                <a:cs typeface="Times New Roman" panose="02020603050405020304" pitchFamily="18" charset="0"/>
              </a:rPr>
              <a:t>Smaller Classes</a:t>
            </a:r>
          </a:p>
        </p:txBody>
      </p:sp>
      <p:sp>
        <p:nvSpPr>
          <p:cNvPr id="3" name="Text Placeholder 2">
            <a:extLst>
              <a:ext uri="{FF2B5EF4-FFF2-40B4-BE49-F238E27FC236}">
                <a16:creationId xmlns:a16="http://schemas.microsoft.com/office/drawing/2014/main" id="{85B95DF6-5A6D-47F5-8E40-A3FCC95BFCFD}"/>
              </a:ext>
            </a:extLst>
          </p:cNvPr>
          <p:cNvSpPr>
            <a:spLocks noGrp="1"/>
          </p:cNvSpPr>
          <p:nvPr>
            <p:ph type="body" sz="half" idx="2"/>
          </p:nvPr>
        </p:nvSpPr>
        <p:spPr>
          <a:xfrm>
            <a:off x="496686" y="3231573"/>
            <a:ext cx="10812780" cy="3048000"/>
          </a:xfrm>
        </p:spPr>
        <p:txBody>
          <a:bodyPr>
            <a:normAutofit/>
          </a:bodyPr>
          <a:lstStyle/>
          <a:p>
            <a:r>
              <a:rPr lang="en-US" sz="2000" b="1" dirty="0">
                <a:latin typeface="Times New Roman" panose="02020603050405020304" pitchFamily="18" charset="0"/>
                <a:cs typeface="Times New Roman" panose="02020603050405020304" pitchFamily="18" charset="0"/>
              </a:rPr>
              <a:t>Create Smaller Class Sizes When Possible </a:t>
            </a:r>
          </a:p>
          <a:p>
            <a:r>
              <a:rPr lang="en-US" sz="2000" dirty="0">
                <a:latin typeface="Times New Roman" panose="02020603050405020304" pitchFamily="18" charset="0"/>
                <a:cs typeface="Times New Roman" panose="02020603050405020304" pitchFamily="18" charset="0"/>
              </a:rPr>
              <a:t>• Consider decreasing class sizes when possible to allow for more physical space between students in classroom setting. </a:t>
            </a:r>
          </a:p>
          <a:p>
            <a:r>
              <a:rPr lang="en-US" sz="2000" dirty="0">
                <a:latin typeface="Times New Roman" panose="02020603050405020304" pitchFamily="18" charset="0"/>
                <a:cs typeface="Times New Roman" panose="02020603050405020304" pitchFamily="18" charset="0"/>
              </a:rPr>
              <a:t>• Limit mixing between groups if possible. </a:t>
            </a:r>
          </a:p>
          <a:p>
            <a:r>
              <a:rPr lang="en-US" sz="2000" dirty="0">
                <a:latin typeface="Times New Roman" panose="02020603050405020304" pitchFamily="18" charset="0"/>
                <a:cs typeface="Times New Roman" panose="02020603050405020304" pitchFamily="18" charset="0"/>
              </a:rPr>
              <a:t>• LEAs should ensure smaller class sizes do not segregate students with disabilities from their non-disabled peers or change a student’s special education placement.</a:t>
            </a:r>
          </a:p>
        </p:txBody>
      </p:sp>
    </p:spTree>
    <p:extLst>
      <p:ext uri="{BB962C8B-B14F-4D97-AF65-F5344CB8AC3E}">
        <p14:creationId xmlns:p14="http://schemas.microsoft.com/office/powerpoint/2010/main" val="37502127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0A5C-D942-445F-91CD-43227122D360}"/>
              </a:ext>
            </a:extLst>
          </p:cNvPr>
          <p:cNvSpPr>
            <a:spLocks noGrp="1"/>
          </p:cNvSpPr>
          <p:nvPr>
            <p:ph type="title"/>
          </p:nvPr>
        </p:nvSpPr>
        <p:spPr>
          <a:xfrm>
            <a:off x="746760" y="1063416"/>
            <a:ext cx="10294620" cy="1512143"/>
          </a:xfrm>
        </p:spPr>
        <p:txBody>
          <a:bodyPr/>
          <a:lstStyle/>
          <a:p>
            <a:pPr algn="ctr"/>
            <a:r>
              <a:rPr lang="en-US" sz="3600" dirty="0">
                <a:latin typeface="Times New Roman" panose="02020603050405020304" pitchFamily="18" charset="0"/>
                <a:cs typeface="Times New Roman" panose="02020603050405020304" pitchFamily="18" charset="0"/>
              </a:rPr>
              <a:t>Identifying Small Groups and Keeping Them Together (Co-</a:t>
            </a:r>
            <a:r>
              <a:rPr lang="en-US" sz="3600" dirty="0" err="1">
                <a:latin typeface="Times New Roman" panose="02020603050405020304" pitchFamily="18" charset="0"/>
                <a:cs typeface="Times New Roman" panose="02020603050405020304" pitchFamily="18" charset="0"/>
              </a:rPr>
              <a:t>horting</a:t>
            </a:r>
            <a:r>
              <a:rPr lang="en-US" sz="3600" dirty="0">
                <a:latin typeface="Times New Roman" panose="02020603050405020304" pitchFamily="18" charset="0"/>
                <a:cs typeface="Times New Roman" panose="02020603050405020304" pitchFamily="18" charset="0"/>
              </a:rPr>
              <a:t>)</a:t>
            </a:r>
          </a:p>
        </p:txBody>
      </p:sp>
      <p:sp>
        <p:nvSpPr>
          <p:cNvPr id="3" name="Text Placeholder 2">
            <a:extLst>
              <a:ext uri="{FF2B5EF4-FFF2-40B4-BE49-F238E27FC236}">
                <a16:creationId xmlns:a16="http://schemas.microsoft.com/office/drawing/2014/main" id="{980B6176-8770-4468-A95F-0395437E1262}"/>
              </a:ext>
            </a:extLst>
          </p:cNvPr>
          <p:cNvSpPr>
            <a:spLocks noGrp="1"/>
          </p:cNvSpPr>
          <p:nvPr>
            <p:ph type="body" sz="half" idx="2"/>
          </p:nvPr>
        </p:nvSpPr>
        <p:spPr>
          <a:xfrm>
            <a:off x="499533" y="3543300"/>
            <a:ext cx="11218333" cy="2476500"/>
          </a:xfrm>
        </p:spPr>
        <p:txBody>
          <a:bodyPr>
            <a:noAutofit/>
          </a:bodyPr>
          <a:lstStyle/>
          <a:p>
            <a:pPr algn="ctr"/>
            <a:r>
              <a:rPr lang="en-US" sz="2400" dirty="0">
                <a:latin typeface="Times New Roman" panose="02020603050405020304" pitchFamily="18" charset="0"/>
                <a:cs typeface="Times New Roman" panose="02020603050405020304" pitchFamily="18" charset="0"/>
              </a:rPr>
              <a:t>• Ensure that student and staff groupings are as static as possible by having the same group of children stay together and with the same staff (all day for young children, and as much as possible for older children). </a:t>
            </a: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 Limit mixing between groups if possible.</a:t>
            </a:r>
          </a:p>
        </p:txBody>
      </p:sp>
    </p:spTree>
    <p:extLst>
      <p:ext uri="{BB962C8B-B14F-4D97-AF65-F5344CB8AC3E}">
        <p14:creationId xmlns:p14="http://schemas.microsoft.com/office/powerpoint/2010/main" val="2527888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5F8B3-4699-4F96-AB73-3FB4150D4B16}"/>
              </a:ext>
            </a:extLst>
          </p:cNvPr>
          <p:cNvSpPr>
            <a:spLocks noGrp="1"/>
          </p:cNvSpPr>
          <p:nvPr>
            <p:ph type="title"/>
          </p:nvPr>
        </p:nvSpPr>
        <p:spPr/>
        <p:txBody>
          <a:bodyPr/>
          <a:lstStyle/>
          <a:p>
            <a:pPr algn="ctr"/>
            <a:r>
              <a:rPr lang="en-US" sz="6000" dirty="0">
                <a:latin typeface="Times New Roman" panose="02020603050405020304" pitchFamily="18" charset="0"/>
                <a:cs typeface="Times New Roman" panose="02020603050405020304" pitchFamily="18" charset="0"/>
              </a:rPr>
              <a:t>Food Service</a:t>
            </a:r>
          </a:p>
        </p:txBody>
      </p:sp>
      <p:sp>
        <p:nvSpPr>
          <p:cNvPr id="3" name="TextBox 2">
            <a:extLst>
              <a:ext uri="{FF2B5EF4-FFF2-40B4-BE49-F238E27FC236}">
                <a16:creationId xmlns:a16="http://schemas.microsoft.com/office/drawing/2014/main" id="{2EF3155C-2D58-4118-9653-F43528981CC0}"/>
              </a:ext>
            </a:extLst>
          </p:cNvPr>
          <p:cNvSpPr txBox="1"/>
          <p:nvPr/>
        </p:nvSpPr>
        <p:spPr>
          <a:xfrm>
            <a:off x="268356" y="2057401"/>
            <a:ext cx="11340548" cy="4955203"/>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Use disposable food service items (i.e., utensils, dishes). </a:t>
            </a:r>
          </a:p>
          <a:p>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Individuals should wash their hands after removing their gloves or after directly handling used food service items.</a:t>
            </a:r>
          </a:p>
          <a:p>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Food service staff are required to have standard operating procedures that ensure safe and effective handling of all food service-related equipment. These procedures should be reviewed, and staff retrained, as needed.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If food is offered at any event, including classroom celebrations, have pre-packaged boxes or bags for each attendee instead of a buffet or family-style meal. Avoid sharing food and utensils and ensure the safety of children with food allergies.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Consider establishing protocols for when cloth masks are removed to consume food (i.e., proper storage).</a:t>
            </a:r>
          </a:p>
          <a:p>
            <a:endParaRPr lang="en-US" dirty="0"/>
          </a:p>
        </p:txBody>
      </p:sp>
    </p:spTree>
    <p:extLst>
      <p:ext uri="{BB962C8B-B14F-4D97-AF65-F5344CB8AC3E}">
        <p14:creationId xmlns:p14="http://schemas.microsoft.com/office/powerpoint/2010/main" val="17225965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0A5C-D942-445F-91CD-43227122D360}"/>
              </a:ext>
            </a:extLst>
          </p:cNvPr>
          <p:cNvSpPr>
            <a:spLocks noGrp="1"/>
          </p:cNvSpPr>
          <p:nvPr>
            <p:ph type="title"/>
          </p:nvPr>
        </p:nvSpPr>
        <p:spPr/>
        <p:txBody>
          <a:bodyPr/>
          <a:lstStyle/>
          <a:p>
            <a:r>
              <a:rPr lang="en-US" dirty="0"/>
              <a:t>Breakfast and Lunch Schedules</a:t>
            </a:r>
          </a:p>
        </p:txBody>
      </p:sp>
      <p:sp>
        <p:nvSpPr>
          <p:cNvPr id="3" name="Text Placeholder 2">
            <a:extLst>
              <a:ext uri="{FF2B5EF4-FFF2-40B4-BE49-F238E27FC236}">
                <a16:creationId xmlns:a16="http://schemas.microsoft.com/office/drawing/2014/main" id="{980B6176-8770-4468-A95F-0395437E1262}"/>
              </a:ext>
            </a:extLst>
          </p:cNvPr>
          <p:cNvSpPr>
            <a:spLocks noGrp="1"/>
          </p:cNvSpPr>
          <p:nvPr>
            <p:ph type="body" sz="half" idx="2"/>
          </p:nvPr>
        </p:nvSpPr>
        <p:spPr/>
        <p:txBody>
          <a:bodyPr>
            <a:normAutofit/>
          </a:bodyPr>
          <a:lstStyle/>
          <a:p>
            <a:pPr algn="ctr"/>
            <a:r>
              <a:rPr lang="en-US" sz="6600" dirty="0"/>
              <a:t>COMING SOON</a:t>
            </a:r>
          </a:p>
        </p:txBody>
      </p:sp>
    </p:spTree>
    <p:extLst>
      <p:ext uri="{BB962C8B-B14F-4D97-AF65-F5344CB8AC3E}">
        <p14:creationId xmlns:p14="http://schemas.microsoft.com/office/powerpoint/2010/main" val="32883791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0A5C-D942-445F-91CD-43227122D36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Hand Hygiene and Respiratory Etiquette </a:t>
            </a:r>
          </a:p>
        </p:txBody>
      </p:sp>
      <p:sp>
        <p:nvSpPr>
          <p:cNvPr id="3" name="Text Placeholder 2">
            <a:extLst>
              <a:ext uri="{FF2B5EF4-FFF2-40B4-BE49-F238E27FC236}">
                <a16:creationId xmlns:a16="http://schemas.microsoft.com/office/drawing/2014/main" id="{980B6176-8770-4468-A95F-0395437E1262}"/>
              </a:ext>
            </a:extLst>
          </p:cNvPr>
          <p:cNvSpPr>
            <a:spLocks noGrp="1"/>
          </p:cNvSpPr>
          <p:nvPr>
            <p:ph type="body" sz="half" idx="2"/>
          </p:nvPr>
        </p:nvSpPr>
        <p:spPr>
          <a:xfrm>
            <a:off x="556591" y="3220278"/>
            <a:ext cx="11076609" cy="3416742"/>
          </a:xfrm>
        </p:spPr>
        <p:txBody>
          <a:bodyPr>
            <a:normAutofit/>
          </a:bodyPr>
          <a:lstStyle/>
          <a:p>
            <a:r>
              <a:rPr lang="en-US" dirty="0">
                <a:latin typeface="Times New Roman" panose="02020603050405020304" pitchFamily="18" charset="0"/>
                <a:cs typeface="Times New Roman" panose="02020603050405020304" pitchFamily="18" charset="0"/>
              </a:rPr>
              <a:t>• Teach and reinforce handwashing with soap and water for at least 20 seconds, and increase monitoring to ensure adherence among students and staff. </a:t>
            </a:r>
          </a:p>
          <a:p>
            <a:r>
              <a:rPr lang="en-US" dirty="0">
                <a:latin typeface="Times New Roman" panose="02020603050405020304" pitchFamily="18" charset="0"/>
                <a:cs typeface="Times New Roman" panose="02020603050405020304" pitchFamily="18" charset="0"/>
              </a:rPr>
              <a:t>• If soap and water are not readily available, hand sanitizer that contains at least 60% alcohol can be used (for staff and older children who can safely use hand sanitizer). </a:t>
            </a:r>
          </a:p>
          <a:p>
            <a:r>
              <a:rPr lang="en-US" dirty="0">
                <a:latin typeface="Times New Roman" panose="02020603050405020304" pitchFamily="18" charset="0"/>
                <a:cs typeface="Times New Roman" panose="02020603050405020304" pitchFamily="18" charset="0"/>
              </a:rPr>
              <a:t>• Encourage staff and students to cover coughs and sneezes with a tissue. </a:t>
            </a:r>
          </a:p>
          <a:p>
            <a:r>
              <a:rPr lang="en-US" dirty="0">
                <a:latin typeface="Times New Roman" panose="02020603050405020304" pitchFamily="18" charset="0"/>
                <a:cs typeface="Times New Roman" panose="02020603050405020304" pitchFamily="18" charset="0"/>
              </a:rPr>
              <a:t>	Used tissues should be thrown in the trash, and hands washed immediately with soap and water for at least 20 seconds. </a:t>
            </a:r>
          </a:p>
          <a:p>
            <a:r>
              <a:rPr lang="en-US" dirty="0">
                <a:latin typeface="Times New Roman" panose="02020603050405020304" pitchFamily="18" charset="0"/>
                <a:cs typeface="Times New Roman" panose="02020603050405020304" pitchFamily="18" charset="0"/>
              </a:rPr>
              <a:t>• Consider any additional staff or supply resource that may be necessary to assist students who have physical or emotional disabilities with proper handwashing techniques, or alternatives to handwashing if practical.</a:t>
            </a:r>
          </a:p>
        </p:txBody>
      </p:sp>
    </p:spTree>
    <p:extLst>
      <p:ext uri="{BB962C8B-B14F-4D97-AF65-F5344CB8AC3E}">
        <p14:creationId xmlns:p14="http://schemas.microsoft.com/office/powerpoint/2010/main" val="1819978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1FAB3-DB2A-4ABE-9BB5-9C58B5FF57F1}"/>
              </a:ext>
            </a:extLst>
          </p:cNvPr>
          <p:cNvSpPr>
            <a:spLocks noGrp="1"/>
          </p:cNvSpPr>
          <p:nvPr>
            <p:ph type="title"/>
          </p:nvPr>
        </p:nvSpPr>
        <p:spPr>
          <a:xfrm>
            <a:off x="1154954" y="973667"/>
            <a:ext cx="9885946" cy="999065"/>
          </a:xfrm>
        </p:spPr>
        <p:txBody>
          <a:bodyPr/>
          <a:lstStyle/>
          <a:p>
            <a:pPr algn="ctr"/>
            <a:r>
              <a:rPr lang="en-US" dirty="0">
                <a:latin typeface="Times New Roman" panose="02020603050405020304" pitchFamily="18" charset="0"/>
                <a:cs typeface="Times New Roman" panose="02020603050405020304" pitchFamily="18" charset="0"/>
              </a:rPr>
              <a:t>Omega Alpha Academy: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Long-Term Goals</a:t>
            </a:r>
          </a:p>
        </p:txBody>
      </p:sp>
      <p:sp>
        <p:nvSpPr>
          <p:cNvPr id="3" name="Text Placeholder 2">
            <a:extLst>
              <a:ext uri="{FF2B5EF4-FFF2-40B4-BE49-F238E27FC236}">
                <a16:creationId xmlns:a16="http://schemas.microsoft.com/office/drawing/2014/main" id="{77BEB29E-1860-4126-813D-6174E3AB570E}"/>
              </a:ext>
            </a:extLst>
          </p:cNvPr>
          <p:cNvSpPr>
            <a:spLocks noGrp="1"/>
          </p:cNvSpPr>
          <p:nvPr>
            <p:ph type="body" idx="1"/>
          </p:nvPr>
        </p:nvSpPr>
        <p:spPr>
          <a:xfrm>
            <a:off x="8015446" y="2548359"/>
            <a:ext cx="3141878" cy="576264"/>
          </a:xfrm>
        </p:spPr>
        <p:txBody>
          <a:bodyPr/>
          <a:lstStyle/>
          <a:p>
            <a:pPr algn="ctr"/>
            <a:r>
              <a:rPr lang="en-US" dirty="0">
                <a:latin typeface="Times New Roman" panose="02020603050405020304" pitchFamily="18" charset="0"/>
                <a:cs typeface="Times New Roman" panose="02020603050405020304" pitchFamily="18" charset="0"/>
              </a:rPr>
              <a:t>Increase our overall academic score by 3%	</a:t>
            </a:r>
          </a:p>
        </p:txBody>
      </p:sp>
      <p:sp>
        <p:nvSpPr>
          <p:cNvPr id="5" name="Text Placeholder 4">
            <a:extLst>
              <a:ext uri="{FF2B5EF4-FFF2-40B4-BE49-F238E27FC236}">
                <a16:creationId xmlns:a16="http://schemas.microsoft.com/office/drawing/2014/main" id="{48C38FC9-E3F8-4BAA-B10D-0F695DC898C3}"/>
              </a:ext>
            </a:extLst>
          </p:cNvPr>
          <p:cNvSpPr>
            <a:spLocks noGrp="1"/>
          </p:cNvSpPr>
          <p:nvPr>
            <p:ph type="body" sz="quarter" idx="3"/>
          </p:nvPr>
        </p:nvSpPr>
        <p:spPr>
          <a:xfrm>
            <a:off x="1149822" y="2688323"/>
            <a:ext cx="3147009" cy="576262"/>
          </a:xfrm>
        </p:spPr>
        <p:txBody>
          <a:bodyPr/>
          <a:lstStyle/>
          <a:p>
            <a:pPr algn="ctr"/>
            <a:r>
              <a:rPr lang="en-US" sz="1800" dirty="0">
                <a:latin typeface="Times New Roman" panose="02020603050405020304" pitchFamily="18" charset="0"/>
                <a:cs typeface="Times New Roman" panose="02020603050405020304" pitchFamily="18" charset="0"/>
              </a:rPr>
              <a:t>Ensure High School Readiness, in regards to academics &amp; COVID-19 Preparedness</a:t>
            </a:r>
          </a:p>
        </p:txBody>
      </p:sp>
      <p:sp>
        <p:nvSpPr>
          <p:cNvPr id="7" name="Text Placeholder 6">
            <a:extLst>
              <a:ext uri="{FF2B5EF4-FFF2-40B4-BE49-F238E27FC236}">
                <a16:creationId xmlns:a16="http://schemas.microsoft.com/office/drawing/2014/main" id="{5AF026A0-F24B-49D5-8AEF-2C6FE8CBC0E8}"/>
              </a:ext>
            </a:extLst>
          </p:cNvPr>
          <p:cNvSpPr>
            <a:spLocks noGrp="1"/>
          </p:cNvSpPr>
          <p:nvPr>
            <p:ph type="body" sz="quarter" idx="13"/>
          </p:nvPr>
        </p:nvSpPr>
        <p:spPr>
          <a:xfrm>
            <a:off x="4532271" y="2939171"/>
            <a:ext cx="3145730" cy="489829"/>
          </a:xfrm>
        </p:spPr>
        <p:txBody>
          <a:bodyPr/>
          <a:lstStyle/>
          <a:p>
            <a:pPr algn="ctr"/>
            <a:r>
              <a:rPr lang="en-US" dirty="0">
                <a:latin typeface="Times New Roman" panose="02020603050405020304" pitchFamily="18" charset="0"/>
                <a:cs typeface="Times New Roman" panose="02020603050405020304" pitchFamily="18" charset="0"/>
              </a:rPr>
              <a:t>Omega wants to be known as a STEM School</a:t>
            </a:r>
          </a:p>
        </p:txBody>
      </p:sp>
      <p:pic>
        <p:nvPicPr>
          <p:cNvPr id="9218" name="Picture 2" descr="English Language Arts / Standards">
            <a:extLst>
              <a:ext uri="{FF2B5EF4-FFF2-40B4-BE49-F238E27FC236}">
                <a16:creationId xmlns:a16="http://schemas.microsoft.com/office/drawing/2014/main" id="{BB6722CC-BFD7-4CE7-88C2-B1A925DE1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5168" y="3497581"/>
            <a:ext cx="325755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BBCB07E-AAA2-46B5-AF2D-5A5AB55D043B}"/>
              </a:ext>
            </a:extLst>
          </p:cNvPr>
          <p:cNvPicPr>
            <a:picLocks noChangeAspect="1"/>
          </p:cNvPicPr>
          <p:nvPr/>
        </p:nvPicPr>
        <p:blipFill>
          <a:blip r:embed="rId3"/>
          <a:stretch>
            <a:fillRect/>
          </a:stretch>
        </p:blipFill>
        <p:spPr>
          <a:xfrm>
            <a:off x="1149822" y="3593416"/>
            <a:ext cx="3147010" cy="1981200"/>
          </a:xfrm>
          <a:prstGeom prst="rect">
            <a:avLst/>
          </a:prstGeom>
        </p:spPr>
      </p:pic>
      <p:pic>
        <p:nvPicPr>
          <p:cNvPr id="11" name="Picture 10">
            <a:extLst>
              <a:ext uri="{FF2B5EF4-FFF2-40B4-BE49-F238E27FC236}">
                <a16:creationId xmlns:a16="http://schemas.microsoft.com/office/drawing/2014/main" id="{90CCA026-4F39-47D1-B9CC-03BE9501C1A9}"/>
              </a:ext>
            </a:extLst>
          </p:cNvPr>
          <p:cNvPicPr>
            <a:picLocks noChangeAspect="1"/>
          </p:cNvPicPr>
          <p:nvPr/>
        </p:nvPicPr>
        <p:blipFill>
          <a:blip r:embed="rId4"/>
          <a:stretch>
            <a:fillRect/>
          </a:stretch>
        </p:blipFill>
        <p:spPr>
          <a:xfrm>
            <a:off x="4404785" y="3497581"/>
            <a:ext cx="3382430" cy="1981200"/>
          </a:xfrm>
          <a:prstGeom prst="rect">
            <a:avLst/>
          </a:prstGeom>
        </p:spPr>
      </p:pic>
    </p:spTree>
    <p:extLst>
      <p:ext uri="{BB962C8B-B14F-4D97-AF65-F5344CB8AC3E}">
        <p14:creationId xmlns:p14="http://schemas.microsoft.com/office/powerpoint/2010/main" val="42783743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0A5C-D942-445F-91CD-43227122D36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Shared Objects</a:t>
            </a:r>
          </a:p>
        </p:txBody>
      </p:sp>
      <p:sp>
        <p:nvSpPr>
          <p:cNvPr id="3" name="Text Placeholder 2">
            <a:extLst>
              <a:ext uri="{FF2B5EF4-FFF2-40B4-BE49-F238E27FC236}">
                <a16:creationId xmlns:a16="http://schemas.microsoft.com/office/drawing/2014/main" id="{980B6176-8770-4468-A95F-0395437E1262}"/>
              </a:ext>
            </a:extLst>
          </p:cNvPr>
          <p:cNvSpPr>
            <a:spLocks noGrp="1"/>
          </p:cNvSpPr>
          <p:nvPr>
            <p:ph type="body" sz="half" idx="2"/>
          </p:nvPr>
        </p:nvSpPr>
        <p:spPr>
          <a:xfrm>
            <a:off x="581892" y="3429000"/>
            <a:ext cx="11038608" cy="3221182"/>
          </a:xfrm>
        </p:spPr>
        <p:txBody>
          <a:bodyPr>
            <a:normAutofit/>
          </a:bodyPr>
          <a:lstStyle/>
          <a:p>
            <a:r>
              <a:rPr lang="en-US" sz="2400" dirty="0">
                <a:latin typeface="Times New Roman" panose="02020603050405020304" pitchFamily="18" charset="0"/>
                <a:cs typeface="Times New Roman" panose="02020603050405020304" pitchFamily="18" charset="0"/>
              </a:rPr>
              <a:t>• Keep each child’s belongings separated from others’ and in individually labeled containers, cubbies, or areas. </a:t>
            </a:r>
          </a:p>
          <a:p>
            <a:r>
              <a:rPr lang="en-US" sz="2400" dirty="0">
                <a:latin typeface="Times New Roman" panose="02020603050405020304" pitchFamily="18" charset="0"/>
                <a:cs typeface="Times New Roman" panose="02020603050405020304" pitchFamily="18" charset="0"/>
              </a:rPr>
              <a:t>• Ensure adequate supplies to minimize sharing of high touch materials to the extent possible</a:t>
            </a:r>
          </a:p>
          <a:p>
            <a:r>
              <a:rPr lang="en-US" sz="2400" dirty="0">
                <a:latin typeface="Times New Roman" panose="02020603050405020304" pitchFamily="18" charset="0"/>
                <a:cs typeface="Times New Roman" panose="02020603050405020304" pitchFamily="18" charset="0"/>
              </a:rPr>
              <a:t>• Avoid sharing electronic devices, toys, books, and other games or learning aids.</a:t>
            </a:r>
          </a:p>
        </p:txBody>
      </p:sp>
    </p:spTree>
    <p:extLst>
      <p:ext uri="{BB962C8B-B14F-4D97-AF65-F5344CB8AC3E}">
        <p14:creationId xmlns:p14="http://schemas.microsoft.com/office/powerpoint/2010/main" val="2913772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0A5C-D942-445F-91CD-43227122D360}"/>
              </a:ext>
            </a:extLst>
          </p:cNvPr>
          <p:cNvSpPr>
            <a:spLocks noGrp="1"/>
          </p:cNvSpPr>
          <p:nvPr>
            <p:ph type="title"/>
          </p:nvPr>
        </p:nvSpPr>
        <p:spPr>
          <a:xfrm>
            <a:off x="989471" y="502308"/>
            <a:ext cx="8831816" cy="1372986"/>
          </a:xfrm>
        </p:spPr>
        <p:txBody>
          <a:bodyPr/>
          <a:lstStyle/>
          <a:p>
            <a:pPr algn="ctr"/>
            <a:r>
              <a:rPr lang="en-US" dirty="0"/>
              <a:t>Signs and Messages</a:t>
            </a:r>
          </a:p>
        </p:txBody>
      </p:sp>
      <p:sp>
        <p:nvSpPr>
          <p:cNvPr id="3" name="Text Placeholder 2">
            <a:extLst>
              <a:ext uri="{FF2B5EF4-FFF2-40B4-BE49-F238E27FC236}">
                <a16:creationId xmlns:a16="http://schemas.microsoft.com/office/drawing/2014/main" id="{980B6176-8770-4468-A95F-0395437E1262}"/>
              </a:ext>
            </a:extLst>
          </p:cNvPr>
          <p:cNvSpPr>
            <a:spLocks noGrp="1"/>
          </p:cNvSpPr>
          <p:nvPr>
            <p:ph type="body" sz="half" idx="2"/>
          </p:nvPr>
        </p:nvSpPr>
        <p:spPr>
          <a:xfrm>
            <a:off x="441445" y="3535341"/>
            <a:ext cx="11225622" cy="3169227"/>
          </a:xfrm>
        </p:spPr>
        <p:txBody>
          <a:bodyPr>
            <a:noAutofit/>
          </a:bodyPr>
          <a:lstStyle/>
          <a:p>
            <a:r>
              <a:rPr lang="en-US" sz="2000" dirty="0">
                <a:latin typeface="Times New Roman" panose="02020603050405020304" pitchFamily="18" charset="0"/>
                <a:cs typeface="Times New Roman" panose="02020603050405020304" pitchFamily="18" charset="0"/>
              </a:rPr>
              <a:t>• Post signs in highly visible locations (i.e., school entrances, restrooms) that promote everyday protective measures and describe how to stop the spread of germs, such as by properly washing hands and properly wearing a cloth face covering. </a:t>
            </a:r>
          </a:p>
          <a:p>
            <a:r>
              <a:rPr lang="en-US" sz="2000" dirty="0">
                <a:latin typeface="Times New Roman" panose="02020603050405020304" pitchFamily="18" charset="0"/>
                <a:cs typeface="Times New Roman" panose="02020603050405020304" pitchFamily="18" charset="0"/>
              </a:rPr>
              <a:t>• Broadcast regular announcements on reducing the spread of COVID-19 on PA systems. </a:t>
            </a:r>
          </a:p>
          <a:p>
            <a:r>
              <a:rPr lang="en-US" sz="2000" dirty="0">
                <a:latin typeface="Times New Roman" panose="02020603050405020304" pitchFamily="18" charset="0"/>
                <a:cs typeface="Times New Roman" panose="02020603050405020304" pitchFamily="18" charset="0"/>
              </a:rPr>
              <a:t>• Include messages (i.e., videos) about behaviors that prevent the spread of COVID-19 when communicating with staff and families, such as on school websites, in emails, and on school social media accounts. </a:t>
            </a:r>
          </a:p>
        </p:txBody>
      </p:sp>
      <p:pic>
        <p:nvPicPr>
          <p:cNvPr id="4" name="Picture 3">
            <a:extLst>
              <a:ext uri="{FF2B5EF4-FFF2-40B4-BE49-F238E27FC236}">
                <a16:creationId xmlns:a16="http://schemas.microsoft.com/office/drawing/2014/main" id="{4AE8F224-17D2-4AF2-8D53-15781B01A89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233" b="93122" l="9738" r="89888">
                        <a14:foregroundMark x1="43071" y1="39153" x2="43071" y2="39153"/>
                        <a14:foregroundMark x1="50936" y1="8995" x2="50936" y2="8995"/>
                        <a14:foregroundMark x1="56554" y1="4233" x2="56554" y2="4233"/>
                        <a14:foregroundMark x1="54307" y1="12169" x2="54307" y2="12169"/>
                        <a14:foregroundMark x1="53933" y1="10053" x2="53933" y2="10053"/>
                        <a14:foregroundMark x1="48315" y1="91534" x2="48315" y2="91534"/>
                        <a14:foregroundMark x1="50187" y1="91005" x2="50187" y2="91005"/>
                        <a14:foregroundMark x1="57303" y1="89947" x2="57303" y2="89947"/>
                        <a14:foregroundMark x1="57303" y1="89947" x2="57303" y2="89947"/>
                        <a14:foregroundMark x1="57303" y1="89947" x2="57303" y2="89947"/>
                        <a14:foregroundMark x1="38951" y1="88889" x2="53933" y2="91005"/>
                        <a14:foregroundMark x1="31835" y1="85714" x2="55056" y2="91534"/>
                        <a14:foregroundMark x1="55056" y1="91534" x2="32210" y2="86772"/>
                        <a14:foregroundMark x1="32210" y1="86772" x2="53933" y2="93122"/>
                        <a14:foregroundMark x1="53933" y1="93122" x2="51311" y2="89947"/>
                        <a14:foregroundMark x1="52060" y1="85185" x2="64419" y2="90476"/>
                        <a14:foregroundMark x1="65543" y1="88360" x2="64045" y2="86772"/>
                        <a14:foregroundMark x1="67790" y1="86772" x2="67416" y2="83069"/>
                      </a14:backgroundRemoval>
                    </a14:imgEffect>
                  </a14:imgLayer>
                </a14:imgProps>
              </a:ext>
            </a:extLst>
          </a:blip>
          <a:stretch>
            <a:fillRect/>
          </a:stretch>
        </p:blipFill>
        <p:spPr>
          <a:xfrm>
            <a:off x="4263418" y="1626345"/>
            <a:ext cx="2145376" cy="1518637"/>
          </a:xfrm>
          <a:prstGeom prst="rect">
            <a:avLst/>
          </a:prstGeom>
        </p:spPr>
      </p:pic>
    </p:spTree>
    <p:extLst>
      <p:ext uri="{BB962C8B-B14F-4D97-AF65-F5344CB8AC3E}">
        <p14:creationId xmlns:p14="http://schemas.microsoft.com/office/powerpoint/2010/main" val="11663798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0A5C-D942-445F-91CD-43227122D360}"/>
              </a:ext>
            </a:extLst>
          </p:cNvPr>
          <p:cNvSpPr>
            <a:spLocks noGrp="1"/>
          </p:cNvSpPr>
          <p:nvPr>
            <p:ph type="title"/>
          </p:nvPr>
        </p:nvSpPr>
        <p:spPr>
          <a:xfrm>
            <a:off x="989471" y="502308"/>
            <a:ext cx="8831816" cy="1372986"/>
          </a:xfrm>
        </p:spPr>
        <p:txBody>
          <a:bodyPr/>
          <a:lstStyle/>
          <a:p>
            <a:pPr algn="ctr"/>
            <a:r>
              <a:rPr lang="en-US" dirty="0"/>
              <a:t>Signs and Messages</a:t>
            </a:r>
          </a:p>
        </p:txBody>
      </p:sp>
      <p:sp>
        <p:nvSpPr>
          <p:cNvPr id="3" name="Text Placeholder 2">
            <a:extLst>
              <a:ext uri="{FF2B5EF4-FFF2-40B4-BE49-F238E27FC236}">
                <a16:creationId xmlns:a16="http://schemas.microsoft.com/office/drawing/2014/main" id="{980B6176-8770-4468-A95F-0395437E1262}"/>
              </a:ext>
            </a:extLst>
          </p:cNvPr>
          <p:cNvSpPr>
            <a:spLocks noGrp="1"/>
          </p:cNvSpPr>
          <p:nvPr>
            <p:ph type="body" sz="half" idx="2"/>
          </p:nvPr>
        </p:nvSpPr>
        <p:spPr>
          <a:xfrm>
            <a:off x="441445" y="3535341"/>
            <a:ext cx="11225622" cy="3169227"/>
          </a:xfrm>
        </p:spPr>
        <p:txBody>
          <a:bodyPr>
            <a:noAutofit/>
          </a:bodyPr>
          <a:lstStyle/>
          <a:p>
            <a:r>
              <a:rPr lang="en-US" sz="2000" dirty="0">
                <a:latin typeface="Times New Roman" panose="02020603050405020304" pitchFamily="18" charset="0"/>
                <a:cs typeface="Times New Roman" panose="02020603050405020304" pitchFamily="18" charset="0"/>
              </a:rPr>
              <a:t>• Consider the home language of students and families when posting signs and sending messages. </a:t>
            </a:r>
          </a:p>
          <a:p>
            <a:r>
              <a:rPr lang="en-US" sz="2000" dirty="0">
                <a:latin typeface="Times New Roman" panose="02020603050405020304" pitchFamily="18" charset="0"/>
                <a:cs typeface="Times New Roman" panose="02020603050405020304" pitchFamily="18" charset="0"/>
              </a:rPr>
              <a:t>• Ensure signs and messaging are provided in alternative formats to successfully communicate information to individuals whose primary language is not English, and to individuals with hearing or vision impairment.</a:t>
            </a:r>
          </a:p>
          <a:p>
            <a:r>
              <a:rPr lang="en-US" sz="2000" dirty="0">
                <a:latin typeface="Times New Roman" panose="02020603050405020304" pitchFamily="18" charset="0"/>
                <a:cs typeface="Times New Roman" panose="02020603050405020304" pitchFamily="18" charset="0"/>
              </a:rPr>
              <a:t> • Ensure that messages are communicated in multiple modalities to ensure that students and families without internet connectivity are included and receive the same important information as is communicated to all families.</a:t>
            </a:r>
          </a:p>
        </p:txBody>
      </p:sp>
      <p:pic>
        <p:nvPicPr>
          <p:cNvPr id="4" name="Picture 3">
            <a:extLst>
              <a:ext uri="{FF2B5EF4-FFF2-40B4-BE49-F238E27FC236}">
                <a16:creationId xmlns:a16="http://schemas.microsoft.com/office/drawing/2014/main" id="{4AE8F224-17D2-4AF2-8D53-15781B01A89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233" b="93122" l="9738" r="89888">
                        <a14:foregroundMark x1="43071" y1="39153" x2="43071" y2="39153"/>
                        <a14:foregroundMark x1="50936" y1="8995" x2="50936" y2="8995"/>
                        <a14:foregroundMark x1="56554" y1="4233" x2="56554" y2="4233"/>
                        <a14:foregroundMark x1="54307" y1="12169" x2="54307" y2="12169"/>
                        <a14:foregroundMark x1="53933" y1="10053" x2="53933" y2="10053"/>
                        <a14:foregroundMark x1="48315" y1="91534" x2="48315" y2="91534"/>
                        <a14:foregroundMark x1="50187" y1="91005" x2="50187" y2="91005"/>
                        <a14:foregroundMark x1="57303" y1="89947" x2="57303" y2="89947"/>
                        <a14:foregroundMark x1="57303" y1="89947" x2="57303" y2="89947"/>
                        <a14:foregroundMark x1="57303" y1="89947" x2="57303" y2="89947"/>
                        <a14:foregroundMark x1="38951" y1="88889" x2="53933" y2="91005"/>
                        <a14:foregroundMark x1="31835" y1="85714" x2="55056" y2="91534"/>
                        <a14:foregroundMark x1="55056" y1="91534" x2="32210" y2="86772"/>
                        <a14:foregroundMark x1="32210" y1="86772" x2="53933" y2="93122"/>
                        <a14:foregroundMark x1="53933" y1="93122" x2="51311" y2="89947"/>
                        <a14:foregroundMark x1="52060" y1="85185" x2="64419" y2="90476"/>
                        <a14:foregroundMark x1="65543" y1="88360" x2="64045" y2="86772"/>
                        <a14:foregroundMark x1="67790" y1="86772" x2="67416" y2="83069"/>
                      </a14:backgroundRemoval>
                    </a14:imgEffect>
                  </a14:imgLayer>
                </a14:imgProps>
              </a:ext>
            </a:extLst>
          </a:blip>
          <a:stretch>
            <a:fillRect/>
          </a:stretch>
        </p:blipFill>
        <p:spPr>
          <a:xfrm>
            <a:off x="4263418" y="1626345"/>
            <a:ext cx="2145376" cy="1518637"/>
          </a:xfrm>
          <a:prstGeom prst="rect">
            <a:avLst/>
          </a:prstGeom>
        </p:spPr>
      </p:pic>
    </p:spTree>
    <p:extLst>
      <p:ext uri="{BB962C8B-B14F-4D97-AF65-F5344CB8AC3E}">
        <p14:creationId xmlns:p14="http://schemas.microsoft.com/office/powerpoint/2010/main" val="21986606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758B-5EB0-47F9-BCF9-AC4D91C8E311}"/>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Participation in Community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Response Efforts</a:t>
            </a:r>
          </a:p>
        </p:txBody>
      </p:sp>
      <p:sp>
        <p:nvSpPr>
          <p:cNvPr id="3" name="Text Placeholder 2">
            <a:extLst>
              <a:ext uri="{FF2B5EF4-FFF2-40B4-BE49-F238E27FC236}">
                <a16:creationId xmlns:a16="http://schemas.microsoft.com/office/drawing/2014/main" id="{D8FC5845-4111-4B45-B3EC-261606431685}"/>
              </a:ext>
            </a:extLst>
          </p:cNvPr>
          <p:cNvSpPr>
            <a:spLocks noGrp="1"/>
          </p:cNvSpPr>
          <p:nvPr>
            <p:ph type="body" sz="half" idx="2"/>
          </p:nvPr>
        </p:nvSpPr>
        <p:spPr>
          <a:xfrm>
            <a:off x="495300" y="3543300"/>
            <a:ext cx="11163300" cy="2476500"/>
          </a:xfrm>
        </p:spPr>
        <p:txBody>
          <a:bodyPr>
            <a:noAutofit/>
          </a:bodyPr>
          <a:lstStyle/>
          <a:p>
            <a:r>
              <a:rPr lang="en-US" sz="2800" dirty="0">
                <a:latin typeface="Times New Roman" panose="02020603050405020304" pitchFamily="18" charset="0"/>
                <a:cs typeface="Times New Roman" panose="02020603050405020304" pitchFamily="18" charset="0"/>
              </a:rPr>
              <a:t>• Omega Alpha Academy participated and will continue to participate with local authorities in broader COVID-19 community response efforts.</a:t>
            </a:r>
          </a:p>
          <a:p>
            <a:endParaRPr lang="en-US" sz="2800" dirty="0">
              <a:latin typeface="Times New Roman" panose="02020603050405020304" pitchFamily="18" charset="0"/>
              <a:cs typeface="Times New Roman" panose="02020603050405020304" pitchFamily="18" charset="0"/>
            </a:endParaRPr>
          </a:p>
          <a:p>
            <a:pPr marL="742950" lvl="1" indent="-285750" algn="ctr">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Upcoming STEM Program Projects</a:t>
            </a:r>
          </a:p>
        </p:txBody>
      </p:sp>
      <p:pic>
        <p:nvPicPr>
          <p:cNvPr id="1028" name="Picture 4" descr="Let's Talk About STEM | LateNightParents.com">
            <a:extLst>
              <a:ext uri="{FF2B5EF4-FFF2-40B4-BE49-F238E27FC236}">
                <a16:creationId xmlns:a16="http://schemas.microsoft.com/office/drawing/2014/main" id="{3D6B9B4A-B55C-4A7C-9083-050053733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4925" y="4956383"/>
            <a:ext cx="273367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6622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758B-5EB0-47F9-BCF9-AC4D91C8E311}"/>
              </a:ext>
            </a:extLst>
          </p:cNvPr>
          <p:cNvSpPr>
            <a:spLocks noGrp="1"/>
          </p:cNvSpPr>
          <p:nvPr>
            <p:ph type="title"/>
          </p:nvPr>
        </p:nvSpPr>
        <p:spPr/>
        <p:txBody>
          <a:bodyPr/>
          <a:lstStyle/>
          <a:p>
            <a:r>
              <a:rPr lang="en-US" dirty="0"/>
              <a:t>Communication Systems</a:t>
            </a:r>
          </a:p>
        </p:txBody>
      </p:sp>
      <p:sp>
        <p:nvSpPr>
          <p:cNvPr id="3" name="Text Placeholder 2">
            <a:extLst>
              <a:ext uri="{FF2B5EF4-FFF2-40B4-BE49-F238E27FC236}">
                <a16:creationId xmlns:a16="http://schemas.microsoft.com/office/drawing/2014/main" id="{D8FC5845-4111-4B45-B3EC-261606431685}"/>
              </a:ext>
            </a:extLst>
          </p:cNvPr>
          <p:cNvSpPr>
            <a:spLocks noGrp="1"/>
          </p:cNvSpPr>
          <p:nvPr>
            <p:ph type="body" sz="half" idx="2"/>
          </p:nvPr>
        </p:nvSpPr>
        <p:spPr>
          <a:xfrm>
            <a:off x="498968" y="3040380"/>
            <a:ext cx="11194064" cy="3297382"/>
          </a:xfrm>
        </p:spPr>
        <p:txBody>
          <a:bodyPr>
            <a:normAutofit/>
          </a:bodyPr>
          <a:lstStyle/>
          <a:p>
            <a:r>
              <a:rPr lang="en-US" sz="2400" dirty="0">
                <a:latin typeface="Times New Roman" panose="02020603050405020304" pitchFamily="18" charset="0"/>
                <a:cs typeface="Times New Roman" panose="02020603050405020304" pitchFamily="18" charset="0"/>
              </a:rPr>
              <a:t>•  Notifying staff, families, and the public of school closures and any restrictions in place to limit COVID-19 exposure (i.e., limited hours of operation). </a:t>
            </a:r>
          </a:p>
          <a:p>
            <a:r>
              <a:rPr lang="en-US" sz="2400" dirty="0">
                <a:latin typeface="Times New Roman" panose="02020603050405020304" pitchFamily="18" charset="0"/>
                <a:cs typeface="Times New Roman" panose="02020603050405020304" pitchFamily="18" charset="0"/>
              </a:rPr>
              <a:t>	o Communicating with staff and families if there is an exposure at school. </a:t>
            </a:r>
          </a:p>
          <a:p>
            <a:r>
              <a:rPr lang="en-US" sz="2400" dirty="0">
                <a:latin typeface="Times New Roman" panose="02020603050405020304" pitchFamily="18" charset="0"/>
                <a:cs typeface="Times New Roman" panose="02020603050405020304" pitchFamily="18" charset="0"/>
              </a:rPr>
              <a:t>• Ensure signs and messaging are provided in alternative formats to successfully communicate information to individuals whose primary language is not English, and to individuals with hearing or vision impairment.</a:t>
            </a:r>
          </a:p>
        </p:txBody>
      </p:sp>
    </p:spTree>
    <p:extLst>
      <p:ext uri="{BB962C8B-B14F-4D97-AF65-F5344CB8AC3E}">
        <p14:creationId xmlns:p14="http://schemas.microsoft.com/office/powerpoint/2010/main" val="32972498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758B-5EB0-47F9-BCF9-AC4D91C8E311}"/>
              </a:ext>
            </a:extLst>
          </p:cNvPr>
          <p:cNvSpPr>
            <a:spLocks noGrp="1"/>
          </p:cNvSpPr>
          <p:nvPr>
            <p:ph type="title"/>
          </p:nvPr>
        </p:nvSpPr>
        <p:spPr/>
        <p:txBody>
          <a:bodyPr/>
          <a:lstStyle/>
          <a:p>
            <a:r>
              <a:rPr lang="en-US" dirty="0"/>
              <a:t>Communication Systems</a:t>
            </a:r>
          </a:p>
        </p:txBody>
      </p:sp>
      <p:sp>
        <p:nvSpPr>
          <p:cNvPr id="3" name="Text Placeholder 2">
            <a:extLst>
              <a:ext uri="{FF2B5EF4-FFF2-40B4-BE49-F238E27FC236}">
                <a16:creationId xmlns:a16="http://schemas.microsoft.com/office/drawing/2014/main" id="{D8FC5845-4111-4B45-B3EC-261606431685}"/>
              </a:ext>
            </a:extLst>
          </p:cNvPr>
          <p:cNvSpPr>
            <a:spLocks noGrp="1"/>
          </p:cNvSpPr>
          <p:nvPr>
            <p:ph type="body" sz="half" idx="2"/>
          </p:nvPr>
        </p:nvSpPr>
        <p:spPr>
          <a:xfrm>
            <a:off x="487680" y="3543300"/>
            <a:ext cx="11193780" cy="2865120"/>
          </a:xfrm>
        </p:spPr>
        <p:txBody>
          <a:bodyPr>
            <a:noAutofit/>
          </a:bodyPr>
          <a:lstStyle/>
          <a:p>
            <a:pPr marL="342900" indent="-342900">
              <a:buFont typeface="+mj-lt"/>
              <a:buAutoNum type="arabicPeriod"/>
            </a:pPr>
            <a:r>
              <a:rPr lang="en-US" sz="3600" dirty="0">
                <a:latin typeface="Times New Roman" panose="02020603050405020304" pitchFamily="18" charset="0"/>
                <a:cs typeface="Times New Roman" panose="02020603050405020304" pitchFamily="18" charset="0"/>
              </a:rPr>
              <a:t>School website </a:t>
            </a:r>
            <a:r>
              <a:rPr lang="en-US" sz="3600" dirty="0">
                <a:latin typeface="Times New Roman" panose="02020603050405020304" pitchFamily="18" charset="0"/>
                <a:cs typeface="Times New Roman" panose="02020603050405020304" pitchFamily="18" charset="0"/>
                <a:hlinkClick r:id="rId2"/>
              </a:rPr>
              <a:t>www.oaak12.org</a:t>
            </a:r>
            <a:endParaRPr lang="en-US" sz="36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3600" dirty="0">
                <a:latin typeface="Times New Roman" panose="02020603050405020304" pitchFamily="18" charset="0"/>
                <a:cs typeface="Times New Roman" panose="02020603050405020304" pitchFamily="18" charset="0"/>
              </a:rPr>
              <a:t>School Messenger</a:t>
            </a:r>
          </a:p>
          <a:p>
            <a:pPr marL="342900" indent="-342900">
              <a:buFont typeface="+mj-lt"/>
              <a:buAutoNum type="arabicPeriod"/>
            </a:pPr>
            <a:r>
              <a:rPr lang="en-US" sz="3600" dirty="0">
                <a:latin typeface="Times New Roman" panose="02020603050405020304" pitchFamily="18" charset="0"/>
                <a:cs typeface="Times New Roman" panose="02020603050405020304" pitchFamily="18" charset="0"/>
              </a:rPr>
              <a:t>Omega Alpha Academy Facebook</a:t>
            </a:r>
          </a:p>
          <a:p>
            <a:pPr marL="342900" indent="-342900">
              <a:buFont typeface="+mj-lt"/>
              <a:buAutoNum type="arabicPeriod"/>
            </a:pPr>
            <a:r>
              <a:rPr lang="en-US" sz="3600" dirty="0">
                <a:latin typeface="Times New Roman" panose="02020603050405020304" pitchFamily="18" charset="0"/>
                <a:cs typeface="Times New Roman" panose="02020603050405020304" pitchFamily="18" charset="0"/>
              </a:rPr>
              <a:t>Email/Phone</a:t>
            </a:r>
          </a:p>
        </p:txBody>
      </p:sp>
    </p:spTree>
    <p:extLst>
      <p:ext uri="{BB962C8B-B14F-4D97-AF65-F5344CB8AC3E}">
        <p14:creationId xmlns:p14="http://schemas.microsoft.com/office/powerpoint/2010/main" val="7389347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E863-15D7-4292-874D-3BA69A13F678}"/>
              </a:ext>
            </a:extLst>
          </p:cNvPr>
          <p:cNvSpPr>
            <a:spLocks noGrp="1"/>
          </p:cNvSpPr>
          <p:nvPr>
            <p:ph type="title"/>
          </p:nvPr>
        </p:nvSpPr>
        <p:spPr/>
        <p:txBody>
          <a:bodyPr/>
          <a:lstStyle/>
          <a:p>
            <a:pPr algn="ctr"/>
            <a:r>
              <a:rPr lang="en-US" sz="4000" dirty="0">
                <a:latin typeface="Times New Roman" panose="02020603050405020304" pitchFamily="18" charset="0"/>
                <a:cs typeface="Times New Roman" panose="02020603050405020304" pitchFamily="18" charset="0"/>
              </a:rPr>
              <a:t>Leave Time Policies</a:t>
            </a:r>
          </a:p>
        </p:txBody>
      </p:sp>
      <p:sp>
        <p:nvSpPr>
          <p:cNvPr id="3" name="Content Placeholder 2">
            <a:extLst>
              <a:ext uri="{FF2B5EF4-FFF2-40B4-BE49-F238E27FC236}">
                <a16:creationId xmlns:a16="http://schemas.microsoft.com/office/drawing/2014/main" id="{885742C9-92E3-41A9-A43D-A2D6F519F76C}"/>
              </a:ext>
            </a:extLst>
          </p:cNvPr>
          <p:cNvSpPr>
            <a:spLocks noGrp="1"/>
          </p:cNvSpPr>
          <p:nvPr>
            <p:ph idx="1"/>
          </p:nvPr>
        </p:nvSpPr>
        <p:spPr>
          <a:xfrm>
            <a:off x="496958" y="2603500"/>
            <a:ext cx="11191460" cy="3416300"/>
          </a:xfrm>
        </p:spPr>
        <p:txBody>
          <a:bodyPr>
            <a:normAutofit fontScale="92500" lnSpcReduction="20000"/>
          </a:bodyPr>
          <a:lstStyle/>
          <a:p>
            <a:pPr marL="285750"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Examine and revise policies for leave, telework, and employee compensation. </a:t>
            </a:r>
          </a:p>
          <a:p>
            <a:pPr marL="285750"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Develop policies for return-to-school after COVID-19 illness. </a:t>
            </a:r>
          </a:p>
          <a:p>
            <a:pPr marL="285750"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CDC’s criteria to discontinue home isolation and quarantine can inform these policies. </a:t>
            </a:r>
          </a:p>
          <a:p>
            <a:pPr marL="285750"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LEAs should consult with counsel to ensure planned procedures comply with applicable laws, including the FLSA and the ADA. </a:t>
            </a:r>
          </a:p>
          <a:p>
            <a:pPr marL="285750"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Back-up Staffing Plan </a:t>
            </a:r>
          </a:p>
          <a:p>
            <a:pPr marL="285750"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Monitor absenteeism of students and employees, cross-train staff, and create a roster of trained back-up staff. </a:t>
            </a:r>
          </a:p>
          <a:p>
            <a:pPr marL="285750"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Staff Training </a:t>
            </a:r>
          </a:p>
          <a:p>
            <a:pPr marL="285750"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Train staff on all safety protocols. </a:t>
            </a:r>
          </a:p>
          <a:p>
            <a:pPr marL="285750"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Conduct training virtually or ensure that physical distancing is maintained during training. </a:t>
            </a:r>
          </a:p>
          <a:p>
            <a:endParaRPr lang="en-US" dirty="0"/>
          </a:p>
        </p:txBody>
      </p:sp>
    </p:spTree>
    <p:extLst>
      <p:ext uri="{BB962C8B-B14F-4D97-AF65-F5344CB8AC3E}">
        <p14:creationId xmlns:p14="http://schemas.microsoft.com/office/powerpoint/2010/main" val="31561148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E863-15D7-4292-874D-3BA69A13F678}"/>
              </a:ext>
            </a:extLst>
          </p:cNvPr>
          <p:cNvSpPr>
            <a:spLocks noGrp="1"/>
          </p:cNvSpPr>
          <p:nvPr>
            <p:ph type="title"/>
          </p:nvPr>
        </p:nvSpPr>
        <p:spPr/>
        <p:txBody>
          <a:bodyPr/>
          <a:lstStyle/>
          <a:p>
            <a:pPr algn="ctr"/>
            <a:r>
              <a:rPr lang="en-US" sz="4000" dirty="0">
                <a:latin typeface="Times New Roman" panose="02020603050405020304" pitchFamily="18" charset="0"/>
                <a:cs typeface="Times New Roman" panose="02020603050405020304" pitchFamily="18" charset="0"/>
              </a:rPr>
              <a:t>Leave Time Policies</a:t>
            </a:r>
          </a:p>
        </p:txBody>
      </p:sp>
      <p:sp>
        <p:nvSpPr>
          <p:cNvPr id="3" name="Content Placeholder 2">
            <a:extLst>
              <a:ext uri="{FF2B5EF4-FFF2-40B4-BE49-F238E27FC236}">
                <a16:creationId xmlns:a16="http://schemas.microsoft.com/office/drawing/2014/main" id="{885742C9-92E3-41A9-A43D-A2D6F519F76C}"/>
              </a:ext>
            </a:extLst>
          </p:cNvPr>
          <p:cNvSpPr>
            <a:spLocks noGrp="1"/>
          </p:cNvSpPr>
          <p:nvPr>
            <p:ph idx="1"/>
          </p:nvPr>
        </p:nvSpPr>
        <p:spPr/>
        <p:txBody>
          <a:bodyPr>
            <a:normAutofit/>
          </a:bodyPr>
          <a:lstStyle/>
          <a:p>
            <a:r>
              <a:rPr lang="en-US" sz="6000" dirty="0"/>
              <a:t>COMING SOON</a:t>
            </a:r>
          </a:p>
        </p:txBody>
      </p:sp>
    </p:spTree>
    <p:extLst>
      <p:ext uri="{BB962C8B-B14F-4D97-AF65-F5344CB8AC3E}">
        <p14:creationId xmlns:p14="http://schemas.microsoft.com/office/powerpoint/2010/main" val="20268067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758B-5EB0-47F9-BCF9-AC4D91C8E311}"/>
              </a:ext>
            </a:extLst>
          </p:cNvPr>
          <p:cNvSpPr>
            <a:spLocks noGrp="1"/>
          </p:cNvSpPr>
          <p:nvPr>
            <p:ph type="title"/>
          </p:nvPr>
        </p:nvSpPr>
        <p:spPr/>
        <p:txBody>
          <a:bodyPr/>
          <a:lstStyle/>
          <a:p>
            <a:r>
              <a:rPr lang="en-US" dirty="0"/>
              <a:t>Focus on Mental Health</a:t>
            </a:r>
          </a:p>
        </p:txBody>
      </p:sp>
      <p:sp>
        <p:nvSpPr>
          <p:cNvPr id="3" name="Text Placeholder 2">
            <a:extLst>
              <a:ext uri="{FF2B5EF4-FFF2-40B4-BE49-F238E27FC236}">
                <a16:creationId xmlns:a16="http://schemas.microsoft.com/office/drawing/2014/main" id="{D8FC5845-4111-4B45-B3EC-261606431685}"/>
              </a:ext>
            </a:extLst>
          </p:cNvPr>
          <p:cNvSpPr>
            <a:spLocks noGrp="1"/>
          </p:cNvSpPr>
          <p:nvPr>
            <p:ph type="body" sz="half" idx="2"/>
          </p:nvPr>
        </p:nvSpPr>
        <p:spPr>
          <a:xfrm>
            <a:off x="508000" y="3208867"/>
            <a:ext cx="11142133" cy="3405293"/>
          </a:xfrm>
        </p:spPr>
        <p:txBody>
          <a:bodyPr>
            <a:normAutofit/>
          </a:bodyPr>
          <a:lstStyle/>
          <a:p>
            <a:r>
              <a:rPr lang="en-US" sz="2400" b="1" dirty="0">
                <a:latin typeface="Times New Roman" panose="02020603050405020304" pitchFamily="18" charset="0"/>
                <a:cs typeface="Times New Roman" panose="02020603050405020304" pitchFamily="18" charset="0"/>
              </a:rPr>
              <a:t>Omega Alpha Academy:</a:t>
            </a:r>
          </a:p>
          <a:p>
            <a:r>
              <a:rPr lang="en-US" sz="2400" dirty="0">
                <a:latin typeface="Times New Roman" panose="02020603050405020304" pitchFamily="18" charset="0"/>
                <a:cs typeface="Times New Roman" panose="02020603050405020304" pitchFamily="18" charset="0"/>
              </a:rPr>
              <a:t>• Will encourage employees and students to take breaks from watching, reading, or listening to news stories about COVID-19, including social media if they are feeling overwhelmed or distressed. </a:t>
            </a:r>
          </a:p>
          <a:p>
            <a:r>
              <a:rPr lang="en-US" sz="2400" dirty="0">
                <a:latin typeface="Times New Roman" panose="02020603050405020304" pitchFamily="18" charset="0"/>
                <a:cs typeface="Times New Roman" panose="02020603050405020304" pitchFamily="18" charset="0"/>
              </a:rPr>
              <a:t>• Promote employees and students eating healthy, exercising, getting sleep, and finding time to unwind. </a:t>
            </a:r>
          </a:p>
        </p:txBody>
      </p:sp>
    </p:spTree>
    <p:extLst>
      <p:ext uri="{BB962C8B-B14F-4D97-AF65-F5344CB8AC3E}">
        <p14:creationId xmlns:p14="http://schemas.microsoft.com/office/powerpoint/2010/main" val="17343157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758B-5EB0-47F9-BCF9-AC4D91C8E311}"/>
              </a:ext>
            </a:extLst>
          </p:cNvPr>
          <p:cNvSpPr>
            <a:spLocks noGrp="1"/>
          </p:cNvSpPr>
          <p:nvPr>
            <p:ph type="title"/>
          </p:nvPr>
        </p:nvSpPr>
        <p:spPr/>
        <p:txBody>
          <a:bodyPr/>
          <a:lstStyle/>
          <a:p>
            <a:r>
              <a:rPr lang="en-US" dirty="0"/>
              <a:t>Focus on Mental Health</a:t>
            </a:r>
          </a:p>
        </p:txBody>
      </p:sp>
      <p:sp>
        <p:nvSpPr>
          <p:cNvPr id="3" name="Text Placeholder 2">
            <a:extLst>
              <a:ext uri="{FF2B5EF4-FFF2-40B4-BE49-F238E27FC236}">
                <a16:creationId xmlns:a16="http://schemas.microsoft.com/office/drawing/2014/main" id="{D8FC5845-4111-4B45-B3EC-261606431685}"/>
              </a:ext>
            </a:extLst>
          </p:cNvPr>
          <p:cNvSpPr>
            <a:spLocks noGrp="1"/>
          </p:cNvSpPr>
          <p:nvPr>
            <p:ph type="body" sz="half" idx="2"/>
          </p:nvPr>
        </p:nvSpPr>
        <p:spPr>
          <a:xfrm>
            <a:off x="508000" y="3208867"/>
            <a:ext cx="11142133" cy="3405293"/>
          </a:xfrm>
        </p:spPr>
        <p:txBody>
          <a:bodyPr>
            <a:normAutofit/>
          </a:bodyPr>
          <a:lstStyle/>
          <a:p>
            <a:r>
              <a:rPr lang="en-US" sz="2400" b="1" dirty="0">
                <a:latin typeface="Times New Roman" panose="02020603050405020304" pitchFamily="18" charset="0"/>
                <a:cs typeface="Times New Roman" panose="02020603050405020304" pitchFamily="18" charset="0"/>
              </a:rPr>
              <a:t>Omega Alpha Academy:</a:t>
            </a:r>
          </a:p>
          <a:p>
            <a:r>
              <a:rPr lang="en-US" sz="2400" dirty="0">
                <a:latin typeface="Times New Roman" panose="02020603050405020304" pitchFamily="18" charset="0"/>
                <a:cs typeface="Times New Roman" panose="02020603050405020304" pitchFamily="18" charset="0"/>
              </a:rPr>
              <a:t>• Encourage employees and students to talk with people they trust about their concerns and how they are feeling. </a:t>
            </a:r>
          </a:p>
          <a:p>
            <a:r>
              <a:rPr lang="en-US" sz="2400" dirty="0">
                <a:latin typeface="Times New Roman" panose="02020603050405020304" pitchFamily="18" charset="0"/>
                <a:cs typeface="Times New Roman" panose="02020603050405020304" pitchFamily="18" charset="0"/>
              </a:rPr>
              <a:t>• Ensure staff are educated on the signs and symptoms of anxiety and depression</a:t>
            </a:r>
          </a:p>
          <a:p>
            <a:r>
              <a:rPr lang="en-US" sz="2400" dirty="0">
                <a:latin typeface="Times New Roman" panose="02020603050405020304" pitchFamily="18" charset="0"/>
                <a:cs typeface="Times New Roman" panose="02020603050405020304" pitchFamily="18" charset="0"/>
              </a:rPr>
              <a:t>• Consider posting signages for local distress hotlines; national distress hotlines.</a:t>
            </a:r>
          </a:p>
        </p:txBody>
      </p:sp>
    </p:spTree>
    <p:extLst>
      <p:ext uri="{BB962C8B-B14F-4D97-AF65-F5344CB8AC3E}">
        <p14:creationId xmlns:p14="http://schemas.microsoft.com/office/powerpoint/2010/main" val="7269947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15150</TotalTime>
  <Words>6578</Words>
  <Application>Microsoft Office PowerPoint</Application>
  <PresentationFormat>Widescreen</PresentationFormat>
  <Paragraphs>695</Paragraphs>
  <Slides>104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Arial</vt:lpstr>
      <vt:lpstr>Calibri</vt:lpstr>
      <vt:lpstr>Century Gothic</vt:lpstr>
      <vt:lpstr>Symbol</vt:lpstr>
      <vt:lpstr>Times New Roman</vt:lpstr>
      <vt:lpstr>Wingdings</vt:lpstr>
      <vt:lpstr>Wingdings 3</vt:lpstr>
      <vt:lpstr>Ion Boardroom</vt:lpstr>
      <vt:lpstr>Omega Alpha Academy  2020-2021:  Reopening Contingency  Plan</vt:lpstr>
      <vt:lpstr>School Reopening Plan: Table of Contents</vt:lpstr>
      <vt:lpstr>Omega Alpha Academy:  One School, One Goal</vt:lpstr>
      <vt:lpstr> Omega Alpha Academy Superintendent: Mr. Jose A. Frisby</vt:lpstr>
      <vt:lpstr>Omega Alpha Academy:  Reopening Contingency Plan</vt:lpstr>
      <vt:lpstr>Omega Alpha Academy:  Reopening Contingency Plan</vt:lpstr>
      <vt:lpstr>Omega Alpha Academy:  Reopening Contingency Plan</vt:lpstr>
      <vt:lpstr>Omega Alpha Academy:  Welcome Back</vt:lpstr>
      <vt:lpstr>Omega Alpha Academy: Long-Term Goals</vt:lpstr>
      <vt:lpstr>Next Steps</vt:lpstr>
      <vt:lpstr>Omega Alpha Academy:  Parent, Staff &amp; Student Guidelines  for Reopening of School </vt:lpstr>
      <vt:lpstr>Omega Alpha Academy  School Calendar</vt:lpstr>
      <vt:lpstr>PowerPoint Presentation</vt:lpstr>
      <vt:lpstr>PowerPoint Presentation</vt:lpstr>
      <vt:lpstr>How and When Will We Transition Back to Traditional Teaching? </vt:lpstr>
      <vt:lpstr>Educational Opportunities </vt:lpstr>
      <vt:lpstr>Tentative Traditional Campus Reopening Date  (Physically Present)</vt:lpstr>
      <vt:lpstr>Clarification from  Superintendent Kathy Hoffman</vt:lpstr>
      <vt:lpstr>Educational Options</vt:lpstr>
      <vt:lpstr>Educational Options</vt:lpstr>
      <vt:lpstr>What is Distance/Online Learning?</vt:lpstr>
      <vt:lpstr>What is Distance/Synchronous Online Learning?</vt:lpstr>
      <vt:lpstr>What is Distance/Synchronous Online Learning?</vt:lpstr>
      <vt:lpstr>Synchronous Online Learning at OAA</vt:lpstr>
      <vt:lpstr>Distance Learning Expectations:  Teacher/Staff General Expectations</vt:lpstr>
      <vt:lpstr>Distance Learning Expectations  Student Attendance:</vt:lpstr>
      <vt:lpstr>Demonstrating Mastery of Academic Content</vt:lpstr>
      <vt:lpstr>Professional Development</vt:lpstr>
      <vt:lpstr> Professional Development</vt:lpstr>
      <vt:lpstr>Tentative:  Professional Development Calendar</vt:lpstr>
      <vt:lpstr> Professional Development Topics</vt:lpstr>
      <vt:lpstr>Specialized Instruction and IEP Services</vt:lpstr>
      <vt:lpstr>Specialized Instruction and IEP Services</vt:lpstr>
      <vt:lpstr>Providing Services for EL Students</vt:lpstr>
      <vt:lpstr>Providing Services for EL Students</vt:lpstr>
      <vt:lpstr>Technology</vt:lpstr>
      <vt:lpstr>Safety and Wellness</vt:lpstr>
      <vt:lpstr>Safety and Wellness</vt:lpstr>
      <vt:lpstr>Safety and Wellness</vt:lpstr>
      <vt:lpstr>Health Aid</vt:lpstr>
      <vt:lpstr>Personal Health and Wellness Tips</vt:lpstr>
      <vt:lpstr>Face Coverings</vt:lpstr>
      <vt:lpstr>Facemask</vt:lpstr>
      <vt:lpstr>Facemask</vt:lpstr>
      <vt:lpstr>Precautionary Measures </vt:lpstr>
      <vt:lpstr>Restrooms</vt:lpstr>
      <vt:lpstr>Drinking Fountains</vt:lpstr>
      <vt:lpstr>Playground</vt:lpstr>
      <vt:lpstr>Physical Distancing &amp; Traffic Flows</vt:lpstr>
      <vt:lpstr>Ventilation</vt:lpstr>
      <vt:lpstr>Visitors</vt:lpstr>
      <vt:lpstr>Challenges with Wellness</vt:lpstr>
      <vt:lpstr>Addressing COVID-19 Spread in Omega Alpha Academy</vt:lpstr>
      <vt:lpstr>Challenges with Wellness</vt:lpstr>
      <vt:lpstr>How should OAA prepare for, and respond to, COVID-19?</vt:lpstr>
      <vt:lpstr>PowerPoint Presentation</vt:lpstr>
      <vt:lpstr>How should OAA prepare for, and respond to, COVID-19?</vt:lpstr>
      <vt:lpstr>How should OAA prepare for, and respond to, COVID-19?</vt:lpstr>
      <vt:lpstr>How should OAA prepare for, and respond to, COVID-19?</vt:lpstr>
      <vt:lpstr>How should OAA prepare for, and respond to, COVID-19?</vt:lpstr>
      <vt:lpstr>How should OAA prepare for, and respond to, COVID-19?</vt:lpstr>
      <vt:lpstr>PowerPoint Presentation</vt:lpstr>
      <vt:lpstr>Transportation</vt:lpstr>
      <vt:lpstr>Transportation:  Rules &amp; Regulations</vt:lpstr>
      <vt:lpstr>PICK-UP AND DROP OFF</vt:lpstr>
      <vt:lpstr>Pick-up and Drop-off Procedures</vt:lpstr>
      <vt:lpstr>Pick-up and Drop-off Procedures</vt:lpstr>
      <vt:lpstr>End of the Day Dismissal</vt:lpstr>
      <vt:lpstr>BUS SCHEDULE</vt:lpstr>
      <vt:lpstr>Staggered Schedule</vt:lpstr>
      <vt:lpstr>School Day</vt:lpstr>
      <vt:lpstr>Kinder-2nd Grade</vt:lpstr>
      <vt:lpstr>Elementary 3rd-5th</vt:lpstr>
      <vt:lpstr>Middle School</vt:lpstr>
      <vt:lpstr>High School</vt:lpstr>
      <vt:lpstr>Elementary/Middle School/High School Regulations</vt:lpstr>
      <vt:lpstr>Elementary/Middle School/High School Regulations</vt:lpstr>
      <vt:lpstr>Elementary/Middle School/High School Regulations</vt:lpstr>
      <vt:lpstr>Elementary/Middle School/High School Regulations</vt:lpstr>
      <vt:lpstr>Elementary/Middle School/High School Regulations</vt:lpstr>
      <vt:lpstr>Middle School/High School Regulations</vt:lpstr>
      <vt:lpstr>Physical Distancing</vt:lpstr>
      <vt:lpstr>Modified Layouts</vt:lpstr>
      <vt:lpstr>Modified Layouts</vt:lpstr>
      <vt:lpstr>Smaller Classes</vt:lpstr>
      <vt:lpstr>Identifying Small Groups and Keeping Them Together (Co-horting)</vt:lpstr>
      <vt:lpstr>Food Service</vt:lpstr>
      <vt:lpstr>Breakfast and Lunch Schedules</vt:lpstr>
      <vt:lpstr>Hand Hygiene and Respiratory Etiquette </vt:lpstr>
      <vt:lpstr>Shared Objects</vt:lpstr>
      <vt:lpstr>Signs and Messages</vt:lpstr>
      <vt:lpstr>Signs and Messages</vt:lpstr>
      <vt:lpstr>Participation in Community  Response Efforts</vt:lpstr>
      <vt:lpstr>Communication Systems</vt:lpstr>
      <vt:lpstr>Communication Systems</vt:lpstr>
      <vt:lpstr>Leave Time Policies</vt:lpstr>
      <vt:lpstr>Leave Time Policies</vt:lpstr>
      <vt:lpstr>Focus on Mental Health</vt:lpstr>
      <vt:lpstr>Focus on Mental Health</vt:lpstr>
      <vt:lpstr>Focus on Mental Health</vt:lpstr>
      <vt:lpstr>Focus on Mental Health</vt:lpstr>
      <vt:lpstr>Parent/Staff Resources</vt:lpstr>
      <vt:lpstr>Designated COVID-19  Point of Contact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2020-2021 Omega Alpha Academy: Reopening Plan</dc:title>
  <dc:creator>Lizzette Valenzuela</dc:creator>
  <cp:lastModifiedBy>Lizzette Valenzuela</cp:lastModifiedBy>
  <cp:revision>188</cp:revision>
  <dcterms:created xsi:type="dcterms:W3CDTF">2020-07-26T16:10:51Z</dcterms:created>
  <dcterms:modified xsi:type="dcterms:W3CDTF">2020-08-15T01:06:37Z</dcterms:modified>
</cp:coreProperties>
</file>