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hYc+HxkDXpzkV+BwfIUY5uPpxe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5" d="100"/>
          <a:sy n="115" d="100"/>
        </p:scale>
        <p:origin x="-888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56751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f858f22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f858f22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f858f227c_6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f858f227c_6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f858f227c_6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f858f227c_6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f858f227c_6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f858f227c_6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f858f227c_6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f858f227c_6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f858f227c_6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f858f227c_6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f858f227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f858f227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f858f227c_5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f858f227c_5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f858f227c_5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f858f227c_5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f858f227c_5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f858f227c_5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f858f227c_5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f858f227c_5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f858f227c_5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f858f227c_5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f858f227c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f858f227c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f858f227c_0_0"/>
          <p:cNvSpPr txBox="1">
            <a:spLocks noGrp="1"/>
          </p:cNvSpPr>
          <p:nvPr>
            <p:ph type="ctrTitle"/>
          </p:nvPr>
        </p:nvSpPr>
        <p:spPr>
          <a:xfrm>
            <a:off x="685800" y="449950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1C232"/>
                </a:solidFill>
              </a:rPr>
              <a:t>Internet Safety</a:t>
            </a:r>
            <a:endParaRPr>
              <a:solidFill>
                <a:srgbClr val="F1C232"/>
              </a:solidFill>
            </a:endParaRPr>
          </a:p>
        </p:txBody>
      </p:sp>
      <p:pic>
        <p:nvPicPr>
          <p:cNvPr id="85" name="Google Shape;85;g5f858f227c_0_0" descr="Connected globe vector ico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3100" y="4449300"/>
            <a:ext cx="2297775" cy="229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5f858f227c_0_0" descr="Computer with keyboard vector illustration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4300" y="3940700"/>
            <a:ext cx="1720500" cy="187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5f858f227c_0_0" descr="Outlined mobile telephone" title="Outlined mobile telephone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97975" y="3940700"/>
            <a:ext cx="1232350" cy="175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f858f227c_6_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1C232"/>
                </a:solidFill>
              </a:rPr>
              <a:t>Other Internet Safety Tips (cont.)</a:t>
            </a:r>
            <a:endParaRPr>
              <a:solidFill>
                <a:srgbClr val="F1C232"/>
              </a:solidFill>
            </a:endParaRPr>
          </a:p>
        </p:txBody>
      </p:sp>
      <p:sp>
        <p:nvSpPr>
          <p:cNvPr id="158" name="Google Shape;158;g5f858f227c_6_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rgbClr val="F1C232"/>
              </a:buClr>
              <a:buSzPts val="1800"/>
              <a:buChar char="•"/>
            </a:pPr>
            <a:r>
              <a:rPr lang="en-US">
                <a:solidFill>
                  <a:srgbClr val="F1C232"/>
                </a:solidFill>
              </a:rPr>
              <a:t>Phishing</a:t>
            </a:r>
            <a:endParaRPr>
              <a:solidFill>
                <a:srgbClr val="F1C232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Char char="–"/>
            </a:pPr>
            <a:r>
              <a:rPr lang="en-US">
                <a:solidFill>
                  <a:srgbClr val="F1C232"/>
                </a:solidFill>
              </a:rPr>
              <a:t>Emails, messages, or other communications that pretend to be official</a:t>
            </a:r>
            <a:endParaRPr>
              <a:solidFill>
                <a:srgbClr val="F1C232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Char char="–"/>
            </a:pPr>
            <a:r>
              <a:rPr lang="en-US">
                <a:solidFill>
                  <a:srgbClr val="F1C232"/>
                </a:solidFill>
              </a:rPr>
              <a:t>They are trying to steal your </a:t>
            </a:r>
            <a:br>
              <a:rPr lang="en-US">
                <a:solidFill>
                  <a:srgbClr val="F1C232"/>
                </a:solidFill>
              </a:rPr>
            </a:br>
            <a:r>
              <a:rPr lang="en-US">
                <a:solidFill>
                  <a:srgbClr val="F1C232"/>
                </a:solidFill>
              </a:rPr>
              <a:t>information, such as </a:t>
            </a:r>
            <a:br>
              <a:rPr lang="en-US">
                <a:solidFill>
                  <a:srgbClr val="F1C232"/>
                </a:solidFill>
              </a:rPr>
            </a:br>
            <a:r>
              <a:rPr lang="en-US">
                <a:solidFill>
                  <a:srgbClr val="F1C232"/>
                </a:solidFill>
              </a:rPr>
              <a:t>passwords, credit cards, etc.</a:t>
            </a:r>
            <a:endParaRPr>
              <a:solidFill>
                <a:srgbClr val="F1C232"/>
              </a:solidFill>
            </a:endParaRPr>
          </a:p>
        </p:txBody>
      </p:sp>
      <p:pic>
        <p:nvPicPr>
          <p:cNvPr id="159" name="Google Shape;159;g5f858f227c_6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4875" y="2843175"/>
            <a:ext cx="3168375" cy="345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f858f227c_6_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1C232"/>
                </a:solidFill>
              </a:rPr>
              <a:t>Other Internet Safety Tips (cont.)</a:t>
            </a:r>
            <a:endParaRPr>
              <a:solidFill>
                <a:srgbClr val="F1C232"/>
              </a:solidFill>
            </a:endParaRPr>
          </a:p>
        </p:txBody>
      </p:sp>
      <p:sp>
        <p:nvSpPr>
          <p:cNvPr id="165" name="Google Shape;165;g5f858f227c_6_25"/>
          <p:cNvSpPr txBox="1">
            <a:spLocks noGrp="1"/>
          </p:cNvSpPr>
          <p:nvPr>
            <p:ph type="body" idx="1"/>
          </p:nvPr>
        </p:nvSpPr>
        <p:spPr>
          <a:xfrm>
            <a:off x="-2286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rgbClr val="F1C232"/>
              </a:buClr>
              <a:buSzPts val="1800"/>
              <a:buChar char="•"/>
            </a:pPr>
            <a:r>
              <a:rPr lang="en-US">
                <a:solidFill>
                  <a:srgbClr val="F1C232"/>
                </a:solidFill>
              </a:rPr>
              <a:t>Never share passwords, always log out!</a:t>
            </a:r>
            <a:endParaRPr>
              <a:solidFill>
                <a:srgbClr val="F1C232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Char char="–"/>
            </a:pPr>
            <a:r>
              <a:rPr lang="en-US">
                <a:solidFill>
                  <a:srgbClr val="F1C232"/>
                </a:solidFill>
              </a:rPr>
              <a:t>If you do not log out of your accounts on computers that are used by other people, they can access your information or make changes to your accounts!</a:t>
            </a:r>
            <a:endParaRPr>
              <a:solidFill>
                <a:srgbClr val="F1C232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Char char="–"/>
            </a:pPr>
            <a:r>
              <a:rPr lang="en-US">
                <a:solidFill>
                  <a:srgbClr val="F1C232"/>
                </a:solidFill>
              </a:rPr>
              <a:t>Use strong passwords, at least 8 characters long, with at least 1 capital letter, symbol, and number.</a:t>
            </a:r>
            <a:endParaRPr>
              <a:solidFill>
                <a:srgbClr val="F1C232"/>
              </a:solidFill>
            </a:endParaRPr>
          </a:p>
        </p:txBody>
      </p:sp>
      <p:pic>
        <p:nvPicPr>
          <p:cNvPr id="166" name="Google Shape;166;g5f858f227c_6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1000" y="3793850"/>
            <a:ext cx="960725" cy="130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5f858f227c_6_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70775" y="1600200"/>
            <a:ext cx="2331188" cy="158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f858f227c_6_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1C232"/>
                </a:solidFill>
              </a:rPr>
              <a:t>Conclusion</a:t>
            </a:r>
            <a:endParaRPr>
              <a:solidFill>
                <a:srgbClr val="F1C232"/>
              </a:solidFill>
            </a:endParaRPr>
          </a:p>
        </p:txBody>
      </p:sp>
      <p:sp>
        <p:nvSpPr>
          <p:cNvPr id="173" name="Google Shape;173;g5f858f227c_6_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rgbClr val="F1C232"/>
              </a:buClr>
              <a:buSzPts val="1800"/>
              <a:buChar char="•"/>
            </a:pPr>
            <a:r>
              <a:rPr lang="en-US">
                <a:solidFill>
                  <a:srgbClr val="F1C232"/>
                </a:solidFill>
              </a:rPr>
              <a:t>Treat your online interactions like in-person interactions</a:t>
            </a:r>
            <a:endParaRPr>
              <a:solidFill>
                <a:srgbClr val="F1C23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Char char="•"/>
            </a:pPr>
            <a:r>
              <a:rPr lang="en-US">
                <a:solidFill>
                  <a:srgbClr val="F1C232"/>
                </a:solidFill>
              </a:rPr>
              <a:t>Ignore messages from cyberbullies, and tell a trusted adult if they won’t leave you alone</a:t>
            </a:r>
            <a:endParaRPr>
              <a:solidFill>
                <a:srgbClr val="F1C23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Char char="•"/>
            </a:pPr>
            <a:r>
              <a:rPr lang="en-US">
                <a:solidFill>
                  <a:srgbClr val="F1C232"/>
                </a:solidFill>
              </a:rPr>
              <a:t>Be careful about what you click online, and make sure you protect your accounts by logging out</a:t>
            </a:r>
            <a:endParaRPr>
              <a:solidFill>
                <a:srgbClr val="F1C23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f858f227c_6_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1C232"/>
                </a:solidFill>
              </a:rPr>
              <a:t>Any Questions?</a:t>
            </a:r>
            <a:endParaRPr>
              <a:solidFill>
                <a:srgbClr val="F1C232"/>
              </a:solidFill>
            </a:endParaRPr>
          </a:p>
        </p:txBody>
      </p:sp>
      <p:pic>
        <p:nvPicPr>
          <p:cNvPr id="180" name="Google Shape;180;g5f858f227c_6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250" y="2434500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f858f227c_6_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1C232"/>
                </a:solidFill>
              </a:rPr>
              <a:t>Topics</a:t>
            </a:r>
            <a:endParaRPr>
              <a:solidFill>
                <a:srgbClr val="F1C232"/>
              </a:solidFill>
            </a:endParaRPr>
          </a:p>
        </p:txBody>
      </p:sp>
      <p:sp>
        <p:nvSpPr>
          <p:cNvPr id="93" name="Google Shape;93;g5f858f227c_6_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rgbClr val="F1C232"/>
              </a:buClr>
              <a:buSzPts val="1800"/>
              <a:buChar char="•"/>
            </a:pPr>
            <a:r>
              <a:rPr lang="en-US">
                <a:solidFill>
                  <a:srgbClr val="F1C232"/>
                </a:solidFill>
              </a:rPr>
              <a:t>Importance</a:t>
            </a:r>
            <a:endParaRPr>
              <a:solidFill>
                <a:srgbClr val="F1C23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Char char="•"/>
            </a:pPr>
            <a:r>
              <a:rPr lang="en-US">
                <a:solidFill>
                  <a:srgbClr val="F1C232"/>
                </a:solidFill>
              </a:rPr>
              <a:t>Online Behavior</a:t>
            </a:r>
            <a:endParaRPr>
              <a:solidFill>
                <a:srgbClr val="F1C23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Char char="•"/>
            </a:pPr>
            <a:r>
              <a:rPr lang="en-US">
                <a:solidFill>
                  <a:srgbClr val="F1C232"/>
                </a:solidFill>
              </a:rPr>
              <a:t>Cyberbullying</a:t>
            </a:r>
            <a:endParaRPr>
              <a:solidFill>
                <a:srgbClr val="F1C23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Char char="•"/>
            </a:pPr>
            <a:r>
              <a:rPr lang="en-US">
                <a:solidFill>
                  <a:srgbClr val="F1C232"/>
                </a:solidFill>
              </a:rPr>
              <a:t>Other Safety Tips</a:t>
            </a:r>
            <a:endParaRPr>
              <a:solidFill>
                <a:srgbClr val="F1C23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f858f227c_0_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1C232"/>
                </a:solidFill>
              </a:rPr>
              <a:t>Introduction</a:t>
            </a:r>
            <a:endParaRPr>
              <a:solidFill>
                <a:srgbClr val="F1C232"/>
              </a:solidFill>
            </a:endParaRPr>
          </a:p>
        </p:txBody>
      </p:sp>
      <p:sp>
        <p:nvSpPr>
          <p:cNvPr id="99" name="Google Shape;99;g5f858f227c_0_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rgbClr val="F1C232"/>
              </a:buClr>
              <a:buSzPts val="1800"/>
              <a:buChar char="•"/>
            </a:pPr>
            <a:r>
              <a:rPr lang="en-US">
                <a:solidFill>
                  <a:srgbClr val="F1C232"/>
                </a:solidFill>
              </a:rPr>
              <a:t>What is the Internet?</a:t>
            </a:r>
            <a:endParaRPr>
              <a:solidFill>
                <a:srgbClr val="F1C232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Char char="–"/>
            </a:pPr>
            <a:r>
              <a:rPr lang="en-US">
                <a:solidFill>
                  <a:srgbClr val="F1C232"/>
                </a:solidFill>
              </a:rPr>
              <a:t>a global computer network providing a variety of information and communication facilities, consisting of interconnected networks using standardized communication protocols. </a:t>
            </a:r>
            <a:endParaRPr>
              <a:solidFill>
                <a:srgbClr val="F1C232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Char char="–"/>
            </a:pPr>
            <a:r>
              <a:rPr lang="en-US">
                <a:solidFill>
                  <a:srgbClr val="F1C232"/>
                </a:solidFill>
              </a:rPr>
              <a:t>Something we use everyday, for things like:</a:t>
            </a:r>
            <a:endParaRPr>
              <a:solidFill>
                <a:srgbClr val="F1C232"/>
              </a:solidFill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Char char="•"/>
            </a:pPr>
            <a:r>
              <a:rPr lang="en-US">
                <a:solidFill>
                  <a:srgbClr val="F1C232"/>
                </a:solidFill>
              </a:rPr>
              <a:t>Facebook, Snapchat, Google, Reddit, Youtube</a:t>
            </a:r>
            <a:endParaRPr>
              <a:solidFill>
                <a:srgbClr val="F1C232"/>
              </a:solidFill>
            </a:endParaRPr>
          </a:p>
        </p:txBody>
      </p:sp>
      <p:pic>
        <p:nvPicPr>
          <p:cNvPr id="100" name="Google Shape;100;g5f858f227c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175" y="4710375"/>
            <a:ext cx="761625" cy="76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5f858f227c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950" y="5790638"/>
            <a:ext cx="849600" cy="8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5f858f227c_0_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2425" y="4789099"/>
            <a:ext cx="2223900" cy="9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5f858f227c_0_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50700" y="5790650"/>
            <a:ext cx="1067350" cy="10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5f858f227c_0_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44175" y="4789103"/>
            <a:ext cx="3055650" cy="195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5f858f227c_0_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74975" y="4966829"/>
            <a:ext cx="1408025" cy="570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f858f227c_5_8"/>
          <p:cNvSpPr txBox="1">
            <a:spLocks noGrp="1"/>
          </p:cNvSpPr>
          <p:nvPr>
            <p:ph type="title"/>
          </p:nvPr>
        </p:nvSpPr>
        <p:spPr>
          <a:xfrm>
            <a:off x="457200" y="-106362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1C232"/>
                </a:solidFill>
              </a:rPr>
              <a:t>Importance of Online Safety</a:t>
            </a:r>
            <a:endParaRPr>
              <a:solidFill>
                <a:srgbClr val="F1C232"/>
              </a:solidFill>
            </a:endParaRPr>
          </a:p>
        </p:txBody>
      </p:sp>
      <p:sp>
        <p:nvSpPr>
          <p:cNvPr id="111" name="Google Shape;111;g5f858f227c_5_8"/>
          <p:cNvSpPr txBox="1">
            <a:spLocks noGrp="1"/>
          </p:cNvSpPr>
          <p:nvPr>
            <p:ph type="body" idx="1"/>
          </p:nvPr>
        </p:nvSpPr>
        <p:spPr>
          <a:xfrm>
            <a:off x="167275" y="914400"/>
            <a:ext cx="85194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rgbClr val="F1C232"/>
              </a:buClr>
              <a:buSzPts val="1800"/>
              <a:buChar char="•"/>
            </a:pPr>
            <a:r>
              <a:rPr lang="en-US">
                <a:solidFill>
                  <a:srgbClr val="F1C232"/>
                </a:solidFill>
              </a:rPr>
              <a:t>There is no separation between the real world and online</a:t>
            </a:r>
            <a:endParaRPr>
              <a:solidFill>
                <a:srgbClr val="F1C232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200"/>
              <a:buChar char="–"/>
            </a:pPr>
            <a:r>
              <a:rPr lang="en-US" sz="2200">
                <a:solidFill>
                  <a:srgbClr val="F1C232"/>
                </a:solidFill>
              </a:rPr>
              <a:t>When you use the internet, you interact with real people</a:t>
            </a:r>
            <a:endParaRPr sz="2200">
              <a:solidFill>
                <a:srgbClr val="F1C23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Char char="•"/>
            </a:pPr>
            <a:r>
              <a:rPr lang="en-US">
                <a:solidFill>
                  <a:srgbClr val="F1C232"/>
                </a:solidFill>
              </a:rPr>
              <a:t>What goes on the web, stays on the web</a:t>
            </a:r>
            <a:endParaRPr>
              <a:solidFill>
                <a:srgbClr val="F1C23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Char char="•"/>
            </a:pPr>
            <a:r>
              <a:rPr lang="en-US">
                <a:solidFill>
                  <a:srgbClr val="F1C232"/>
                </a:solidFill>
              </a:rPr>
              <a:t>Much of our life is now connected to the Internet, we need to protect our online presence. </a:t>
            </a:r>
            <a:endParaRPr>
              <a:solidFill>
                <a:srgbClr val="F1C232"/>
              </a:solidFill>
            </a:endParaRPr>
          </a:p>
        </p:txBody>
      </p:sp>
      <p:pic>
        <p:nvPicPr>
          <p:cNvPr id="112" name="Google Shape;112;g5f858f227c_5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6288" y="3876675"/>
            <a:ext cx="3971425" cy="2797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f858f227c_5_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1C232"/>
                </a:solidFill>
              </a:rPr>
              <a:t>Online Behavior</a:t>
            </a:r>
            <a:endParaRPr>
              <a:solidFill>
                <a:srgbClr val="F1C232"/>
              </a:solidFill>
            </a:endParaRPr>
          </a:p>
        </p:txBody>
      </p:sp>
      <p:sp>
        <p:nvSpPr>
          <p:cNvPr id="118" name="Google Shape;118;g5f858f227c_5_13"/>
          <p:cNvSpPr txBox="1">
            <a:spLocks noGrp="1"/>
          </p:cNvSpPr>
          <p:nvPr>
            <p:ph type="body" idx="1"/>
          </p:nvPr>
        </p:nvSpPr>
        <p:spPr>
          <a:xfrm>
            <a:off x="76200" y="12954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rgbClr val="F1C232"/>
              </a:buClr>
              <a:buSzPts val="1800"/>
              <a:buChar char="•"/>
            </a:pPr>
            <a:r>
              <a:rPr lang="en-US">
                <a:solidFill>
                  <a:srgbClr val="F1C232"/>
                </a:solidFill>
              </a:rPr>
              <a:t>Don’t say anything that you wouldn’t say to someone in person</a:t>
            </a:r>
            <a:endParaRPr>
              <a:solidFill>
                <a:srgbClr val="F1C232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Char char="–"/>
            </a:pPr>
            <a:r>
              <a:rPr lang="en-US">
                <a:solidFill>
                  <a:srgbClr val="F1C232"/>
                </a:solidFill>
              </a:rPr>
              <a:t>Remember that you are talking to real people!</a:t>
            </a:r>
            <a:endParaRPr>
              <a:solidFill>
                <a:srgbClr val="F1C23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Char char="•"/>
            </a:pPr>
            <a:r>
              <a:rPr lang="en-US">
                <a:solidFill>
                  <a:srgbClr val="F1C232"/>
                </a:solidFill>
              </a:rPr>
              <a:t>Don’t share personal information online, it spreads fast!</a:t>
            </a:r>
            <a:endParaRPr>
              <a:solidFill>
                <a:srgbClr val="F1C232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Char char="–"/>
            </a:pPr>
            <a:r>
              <a:rPr lang="en-US">
                <a:solidFill>
                  <a:srgbClr val="F1C232"/>
                </a:solidFill>
              </a:rPr>
              <a:t>Full name, address, phone number, </a:t>
            </a:r>
            <a:br>
              <a:rPr lang="en-US">
                <a:solidFill>
                  <a:srgbClr val="F1C232"/>
                </a:solidFill>
              </a:rPr>
            </a:br>
            <a:r>
              <a:rPr lang="en-US">
                <a:solidFill>
                  <a:srgbClr val="F1C232"/>
                </a:solidFill>
              </a:rPr>
              <a:t>passwords, credit cards</a:t>
            </a:r>
            <a:endParaRPr>
              <a:solidFill>
                <a:srgbClr val="F1C23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Char char="•"/>
            </a:pPr>
            <a:r>
              <a:rPr lang="en-US">
                <a:solidFill>
                  <a:srgbClr val="F1C232"/>
                </a:solidFill>
              </a:rPr>
              <a:t>Remember the law</a:t>
            </a:r>
            <a:endParaRPr>
              <a:solidFill>
                <a:srgbClr val="F1C232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Char char="–"/>
            </a:pPr>
            <a:r>
              <a:rPr lang="en-US">
                <a:solidFill>
                  <a:srgbClr val="F1C232"/>
                </a:solidFill>
              </a:rPr>
              <a:t>Stealing music, videos, pictures </a:t>
            </a:r>
            <a:br>
              <a:rPr lang="en-US">
                <a:solidFill>
                  <a:srgbClr val="F1C232"/>
                </a:solidFill>
              </a:rPr>
            </a:br>
            <a:r>
              <a:rPr lang="en-US">
                <a:solidFill>
                  <a:srgbClr val="F1C232"/>
                </a:solidFill>
              </a:rPr>
              <a:t>online is just like shoplifting</a:t>
            </a:r>
            <a:endParaRPr>
              <a:solidFill>
                <a:srgbClr val="F1C232"/>
              </a:solidFill>
            </a:endParaRPr>
          </a:p>
        </p:txBody>
      </p:sp>
      <p:pic>
        <p:nvPicPr>
          <p:cNvPr id="119" name="Google Shape;119;g5f858f227c_5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0875" y="1710199"/>
            <a:ext cx="1142250" cy="7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5f858f227c_5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6481" y="3308479"/>
            <a:ext cx="1806150" cy="161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5f858f227c_5_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3575" y="5009650"/>
            <a:ext cx="1702725" cy="170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f858f227c_5_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1C232"/>
                </a:solidFill>
              </a:rPr>
              <a:t>Online Behavior (cont.)</a:t>
            </a:r>
            <a:endParaRPr>
              <a:solidFill>
                <a:srgbClr val="F1C232"/>
              </a:solidFill>
            </a:endParaRPr>
          </a:p>
        </p:txBody>
      </p:sp>
      <p:sp>
        <p:nvSpPr>
          <p:cNvPr id="127" name="Google Shape;127;g5f858f227c_5_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rgbClr val="F1C232"/>
              </a:buClr>
              <a:buSzPts val="1800"/>
              <a:buChar char="•"/>
            </a:pPr>
            <a:r>
              <a:rPr lang="en-US">
                <a:solidFill>
                  <a:srgbClr val="F1C232"/>
                </a:solidFill>
              </a:rPr>
              <a:t>Remember that people online may not appear to be who they claim, always be cautious</a:t>
            </a:r>
            <a:endParaRPr>
              <a:solidFill>
                <a:srgbClr val="F1C23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Char char="•"/>
            </a:pPr>
            <a:r>
              <a:rPr lang="en-US">
                <a:solidFill>
                  <a:srgbClr val="F1C232"/>
                </a:solidFill>
              </a:rPr>
              <a:t>If you don’t know them in person, don’t meet them in person</a:t>
            </a:r>
            <a:endParaRPr>
              <a:solidFill>
                <a:srgbClr val="F1C23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Char char="•"/>
            </a:pPr>
            <a:r>
              <a:rPr lang="en-US">
                <a:solidFill>
                  <a:srgbClr val="F1C232"/>
                </a:solidFill>
              </a:rPr>
              <a:t>Be careful who you trust</a:t>
            </a:r>
            <a:endParaRPr>
              <a:solidFill>
                <a:srgbClr val="F1C232"/>
              </a:solidFill>
            </a:endParaRPr>
          </a:p>
        </p:txBody>
      </p:sp>
      <p:pic>
        <p:nvPicPr>
          <p:cNvPr id="128" name="Google Shape;128;g5f858f227c_5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6525" y="4816200"/>
            <a:ext cx="1730950" cy="202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f858f227c_5_24"/>
          <p:cNvSpPr txBox="1">
            <a:spLocks noGrp="1"/>
          </p:cNvSpPr>
          <p:nvPr>
            <p:ph type="title"/>
          </p:nvPr>
        </p:nvSpPr>
        <p:spPr>
          <a:xfrm>
            <a:off x="457200" y="-258762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1C232"/>
                </a:solidFill>
              </a:rPr>
              <a:t>Cyber Bullying</a:t>
            </a:r>
            <a:endParaRPr>
              <a:solidFill>
                <a:srgbClr val="F1C232"/>
              </a:solidFill>
            </a:endParaRPr>
          </a:p>
        </p:txBody>
      </p:sp>
      <p:sp>
        <p:nvSpPr>
          <p:cNvPr id="134" name="Google Shape;134;g5f858f227c_5_24"/>
          <p:cNvSpPr txBox="1">
            <a:spLocks noGrp="1"/>
          </p:cNvSpPr>
          <p:nvPr>
            <p:ph type="body" idx="1"/>
          </p:nvPr>
        </p:nvSpPr>
        <p:spPr>
          <a:xfrm>
            <a:off x="0" y="685800"/>
            <a:ext cx="91440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rgbClr val="F1C232"/>
              </a:buClr>
              <a:buSzPts val="1800"/>
              <a:buChar char="•"/>
            </a:pPr>
            <a:r>
              <a:rPr lang="en-US">
                <a:solidFill>
                  <a:srgbClr val="F1C232"/>
                </a:solidFill>
              </a:rPr>
              <a:t>Cyberbullying is bullying that takes place over digital devices like cell phones and computers </a:t>
            </a:r>
            <a:endParaRPr>
              <a:solidFill>
                <a:srgbClr val="F1C23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Char char="•"/>
            </a:pPr>
            <a:r>
              <a:rPr lang="en-US">
                <a:solidFill>
                  <a:srgbClr val="F1C232"/>
                </a:solidFill>
              </a:rPr>
              <a:t>Cyberbullying includes sending, posting, or sharing negative, harmful, false, or mean content about someone else.</a:t>
            </a:r>
            <a:endParaRPr>
              <a:solidFill>
                <a:srgbClr val="F1C232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Char char="–"/>
            </a:pPr>
            <a:r>
              <a:rPr lang="en-US">
                <a:solidFill>
                  <a:srgbClr val="F1C232"/>
                </a:solidFill>
              </a:rPr>
              <a:t>It can include sharing personal or private information about someone else causing embarrassment or humiliation. </a:t>
            </a:r>
            <a:endParaRPr>
              <a:solidFill>
                <a:srgbClr val="F1C232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Char char="–"/>
            </a:pPr>
            <a:r>
              <a:rPr lang="en-US">
                <a:solidFill>
                  <a:srgbClr val="F1C232"/>
                </a:solidFill>
              </a:rPr>
              <a:t>Some cyberbullying crosses </a:t>
            </a:r>
            <a:br>
              <a:rPr lang="en-US">
                <a:solidFill>
                  <a:srgbClr val="F1C232"/>
                </a:solidFill>
              </a:rPr>
            </a:br>
            <a:r>
              <a:rPr lang="en-US">
                <a:solidFill>
                  <a:srgbClr val="F1C232"/>
                </a:solidFill>
              </a:rPr>
              <a:t>the line into unlawful or </a:t>
            </a:r>
            <a:br>
              <a:rPr lang="en-US">
                <a:solidFill>
                  <a:srgbClr val="F1C232"/>
                </a:solidFill>
              </a:rPr>
            </a:br>
            <a:r>
              <a:rPr lang="en-US">
                <a:solidFill>
                  <a:srgbClr val="F1C232"/>
                </a:solidFill>
              </a:rPr>
              <a:t>criminal behavior.</a:t>
            </a:r>
            <a:endParaRPr>
              <a:solidFill>
                <a:srgbClr val="F1C232"/>
              </a:solidFill>
            </a:endParaRPr>
          </a:p>
        </p:txBody>
      </p:sp>
      <p:pic>
        <p:nvPicPr>
          <p:cNvPr id="135" name="Google Shape;135;g5f858f227c_5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2838" y="4104625"/>
            <a:ext cx="3671174" cy="275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f858f227c_5_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1C232"/>
                </a:solidFill>
              </a:rPr>
              <a:t>How to Handle Cyberbullying</a:t>
            </a:r>
            <a:endParaRPr>
              <a:solidFill>
                <a:srgbClr val="F1C232"/>
              </a:solidFill>
            </a:endParaRPr>
          </a:p>
        </p:txBody>
      </p:sp>
      <p:sp>
        <p:nvSpPr>
          <p:cNvPr id="141" name="Google Shape;141;g5f858f227c_5_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rgbClr val="F1C232"/>
              </a:buClr>
              <a:buSzPts val="1800"/>
              <a:buChar char="•"/>
            </a:pPr>
            <a:r>
              <a:rPr lang="en-US">
                <a:solidFill>
                  <a:srgbClr val="F1C232"/>
                </a:solidFill>
              </a:rPr>
              <a:t>Ignore/block the sender</a:t>
            </a:r>
            <a:endParaRPr>
              <a:solidFill>
                <a:srgbClr val="F1C232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Char char="–"/>
            </a:pPr>
            <a:r>
              <a:rPr lang="en-US">
                <a:solidFill>
                  <a:srgbClr val="F1C232"/>
                </a:solidFill>
              </a:rPr>
              <a:t>Bullies want you to respond</a:t>
            </a:r>
            <a:endParaRPr>
              <a:solidFill>
                <a:srgbClr val="F1C23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Char char="•"/>
            </a:pPr>
            <a:r>
              <a:rPr lang="en-US">
                <a:solidFill>
                  <a:srgbClr val="F1C232"/>
                </a:solidFill>
              </a:rPr>
              <a:t>Take a picture of the message</a:t>
            </a:r>
            <a:endParaRPr>
              <a:solidFill>
                <a:srgbClr val="F1C232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Char char="–"/>
            </a:pPr>
            <a:r>
              <a:rPr lang="en-US">
                <a:solidFill>
                  <a:srgbClr val="F1C232"/>
                </a:solidFill>
              </a:rPr>
              <a:t>Keep records</a:t>
            </a:r>
            <a:endParaRPr>
              <a:solidFill>
                <a:srgbClr val="F1C23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Char char="•"/>
            </a:pPr>
            <a:r>
              <a:rPr lang="en-US">
                <a:solidFill>
                  <a:srgbClr val="F1C232"/>
                </a:solidFill>
              </a:rPr>
              <a:t>If they will not leave you alone, tell an adult</a:t>
            </a:r>
            <a:endParaRPr>
              <a:solidFill>
                <a:srgbClr val="F1C23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Char char="•"/>
            </a:pPr>
            <a:r>
              <a:rPr lang="en-US">
                <a:solidFill>
                  <a:srgbClr val="F1C232"/>
                </a:solidFill>
              </a:rPr>
              <a:t>If you are threatened or sent lewd images, tell an adult and report it to law enforcement</a:t>
            </a:r>
            <a:endParaRPr>
              <a:solidFill>
                <a:srgbClr val="F1C232"/>
              </a:solidFill>
            </a:endParaRPr>
          </a:p>
        </p:txBody>
      </p:sp>
      <p:pic>
        <p:nvPicPr>
          <p:cNvPr id="142" name="Google Shape;142;g5f858f227c_5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3174" y="1334525"/>
            <a:ext cx="1136150" cy="124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5f858f227c_5_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9525" y="2671600"/>
            <a:ext cx="1733550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5f858f227c_5_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6213" y="4880298"/>
            <a:ext cx="1511575" cy="210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f858f227c_6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1C232"/>
                </a:solidFill>
              </a:rPr>
              <a:t>Other Internet Safety Tips</a:t>
            </a:r>
            <a:endParaRPr>
              <a:solidFill>
                <a:srgbClr val="F1C232"/>
              </a:solidFill>
            </a:endParaRPr>
          </a:p>
        </p:txBody>
      </p:sp>
      <p:sp>
        <p:nvSpPr>
          <p:cNvPr id="150" name="Google Shape;150;g5f858f227c_6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1C232"/>
              </a:buClr>
              <a:buSzPts val="1800"/>
              <a:buChar char="•"/>
            </a:pPr>
            <a:r>
              <a:rPr lang="en-US">
                <a:solidFill>
                  <a:srgbClr val="F1C232"/>
                </a:solidFill>
              </a:rPr>
              <a:t>Don’t click the clickbait!</a:t>
            </a:r>
            <a:endParaRPr>
              <a:solidFill>
                <a:srgbClr val="F1C23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Char char="–"/>
            </a:pPr>
            <a:r>
              <a:rPr lang="en-US">
                <a:solidFill>
                  <a:srgbClr val="F1C232"/>
                </a:solidFill>
              </a:rPr>
              <a:t>Ads or pictures that are setup in such a way that make you want to click them</a:t>
            </a:r>
            <a:endParaRPr>
              <a:solidFill>
                <a:srgbClr val="F1C23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Char char="–"/>
            </a:pPr>
            <a:r>
              <a:rPr lang="en-US">
                <a:solidFill>
                  <a:srgbClr val="F1C232"/>
                </a:solidFill>
              </a:rPr>
              <a:t>They could lead you to malicious websites that can harm your computer (or phone)</a:t>
            </a:r>
            <a:endParaRPr>
              <a:solidFill>
                <a:srgbClr val="F1C23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Char char="–"/>
            </a:pPr>
            <a:r>
              <a:rPr lang="en-US">
                <a:solidFill>
                  <a:srgbClr val="F1C232"/>
                </a:solidFill>
              </a:rPr>
              <a:t>Often times they are phishing scams</a:t>
            </a:r>
            <a:endParaRPr>
              <a:solidFill>
                <a:srgbClr val="F1C232"/>
              </a:solidFill>
            </a:endParaRPr>
          </a:p>
        </p:txBody>
      </p:sp>
      <p:pic>
        <p:nvPicPr>
          <p:cNvPr id="151" name="Google Shape;151;g5f858f227c_6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1722" y="4499074"/>
            <a:ext cx="3210900" cy="214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5f858f227c_6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350" y="4379475"/>
            <a:ext cx="4232650" cy="2380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480</Words>
  <Application>Microsoft Office PowerPoint</Application>
  <PresentationFormat>On-screen Show (4:3)</PresentationFormat>
  <Paragraphs>57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Internet Safety</vt:lpstr>
      <vt:lpstr>Topics</vt:lpstr>
      <vt:lpstr>Introduction</vt:lpstr>
      <vt:lpstr>Importance of Online Safety</vt:lpstr>
      <vt:lpstr>Online Behavior</vt:lpstr>
      <vt:lpstr>Online Behavior (cont.)</vt:lpstr>
      <vt:lpstr>Cyber Bullying</vt:lpstr>
      <vt:lpstr>How to Handle Cyberbullying</vt:lpstr>
      <vt:lpstr>Other Internet Safety Tips</vt:lpstr>
      <vt:lpstr>Other Internet Safety Tips (cont.)</vt:lpstr>
      <vt:lpstr>Other Internet Safety Tips (cont.)</vt:lpstr>
      <vt:lpstr>Conclusion</vt:lpstr>
      <vt:lpstr>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Safety</dc:title>
  <dc:creator>Paul J. Hartman</dc:creator>
  <cp:lastModifiedBy>Paul J. Hartman</cp:lastModifiedBy>
  <cp:revision>1</cp:revision>
  <dcterms:created xsi:type="dcterms:W3CDTF">2006-08-16T00:00:00Z</dcterms:created>
  <dcterms:modified xsi:type="dcterms:W3CDTF">2019-09-30T23:16:57Z</dcterms:modified>
</cp:coreProperties>
</file>